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67"/>
  </p:notesMasterIdLst>
  <p:handoutMasterIdLst>
    <p:handoutMasterId r:id="rId68"/>
  </p:handoutMasterIdLst>
  <p:sldIdLst>
    <p:sldId id="305" r:id="rId2"/>
    <p:sldId id="276" r:id="rId3"/>
    <p:sldId id="291" r:id="rId4"/>
    <p:sldId id="280" r:id="rId5"/>
    <p:sldId id="292" r:id="rId6"/>
    <p:sldId id="293" r:id="rId7"/>
    <p:sldId id="294" r:id="rId8"/>
    <p:sldId id="295" r:id="rId9"/>
    <p:sldId id="339" r:id="rId10"/>
    <p:sldId id="328" r:id="rId11"/>
    <p:sldId id="331" r:id="rId12"/>
    <p:sldId id="330" r:id="rId13"/>
    <p:sldId id="332" r:id="rId14"/>
    <p:sldId id="340" r:id="rId15"/>
    <p:sldId id="333" r:id="rId16"/>
    <p:sldId id="334" r:id="rId17"/>
    <p:sldId id="341" r:id="rId18"/>
    <p:sldId id="342" r:id="rId19"/>
    <p:sldId id="343" r:id="rId20"/>
    <p:sldId id="321" r:id="rId21"/>
    <p:sldId id="322" r:id="rId22"/>
    <p:sldId id="335" r:id="rId23"/>
    <p:sldId id="323" r:id="rId24"/>
    <p:sldId id="338" r:id="rId25"/>
    <p:sldId id="345" r:id="rId26"/>
    <p:sldId id="329" r:id="rId27"/>
    <p:sldId id="336" r:id="rId28"/>
    <p:sldId id="337" r:id="rId29"/>
    <p:sldId id="355" r:id="rId30"/>
    <p:sldId id="372" r:id="rId31"/>
    <p:sldId id="373" r:id="rId32"/>
    <p:sldId id="374" r:id="rId33"/>
    <p:sldId id="376" r:id="rId34"/>
    <p:sldId id="375" r:id="rId35"/>
    <p:sldId id="350" r:id="rId36"/>
    <p:sldId id="351" r:id="rId37"/>
    <p:sldId id="352" r:id="rId38"/>
    <p:sldId id="363" r:id="rId39"/>
    <p:sldId id="377" r:id="rId40"/>
    <p:sldId id="378" r:id="rId41"/>
    <p:sldId id="379" r:id="rId42"/>
    <p:sldId id="380" r:id="rId43"/>
    <p:sldId id="381" r:id="rId44"/>
    <p:sldId id="384" r:id="rId45"/>
    <p:sldId id="385" r:id="rId46"/>
    <p:sldId id="386" r:id="rId47"/>
    <p:sldId id="387" r:id="rId48"/>
    <p:sldId id="388" r:id="rId49"/>
    <p:sldId id="389" r:id="rId50"/>
    <p:sldId id="390" r:id="rId51"/>
    <p:sldId id="358" r:id="rId52"/>
    <p:sldId id="364" r:id="rId53"/>
    <p:sldId id="365" r:id="rId54"/>
    <p:sldId id="391" r:id="rId55"/>
    <p:sldId id="359" r:id="rId56"/>
    <p:sldId id="366" r:id="rId57"/>
    <p:sldId id="367" r:id="rId58"/>
    <p:sldId id="368" r:id="rId59"/>
    <p:sldId id="360" r:id="rId60"/>
    <p:sldId id="362" r:id="rId61"/>
    <p:sldId id="361" r:id="rId62"/>
    <p:sldId id="369" r:id="rId63"/>
    <p:sldId id="370" r:id="rId64"/>
    <p:sldId id="371" r:id="rId65"/>
    <p:sldId id="392" r:id="rId6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p:restoredTop sz="94635"/>
  </p:normalViewPr>
  <p:slideViewPr>
    <p:cSldViewPr snapToGrid="0" snapToObjects="1">
      <p:cViewPr varScale="1">
        <p:scale>
          <a:sx n="110" d="100"/>
          <a:sy n="110" d="100"/>
        </p:scale>
        <p:origin x="2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1A14107-BFF0-1745-8BC0-6C1301E16864}" type="datetimeFigureOut">
              <a:rPr lang="en-US"/>
              <a:pPr>
                <a:defRPr/>
              </a:pPr>
              <a:t>1/5/22</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r>
              <a:rPr lang="en-US"/>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14E058A-421B-1442-AF56-6B56D44D6EBA}"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92DBE9-4916-D346-BE2C-9569870A5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7E45F110-C1E6-6248-8006-ADF178702E1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A352B7-ED20-A346-B7D3-52519B6FF978}" type="datetimeFigureOut">
              <a:rPr lang="en-US"/>
              <a:pPr>
                <a:defRPr/>
              </a:pPr>
              <a:t>1/5/22</a:t>
            </a:fld>
            <a:endParaRPr lang="en-US" dirty="0"/>
          </a:p>
        </p:txBody>
      </p:sp>
      <p:sp>
        <p:nvSpPr>
          <p:cNvPr id="4" name="Slide Image Placeholder 3">
            <a:extLst>
              <a:ext uri="{FF2B5EF4-FFF2-40B4-BE49-F238E27FC236}">
                <a16:creationId xmlns:a16="http://schemas.microsoft.com/office/drawing/2014/main" id="{2C0ED97C-8AE8-184F-9B84-BD8C3CE7B77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92C6AAD-9C99-904D-8214-FA6CB5A4788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4BBE9D6-9D9D-B74F-8094-2D04563A1E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r>
              <a:rPr lang="en-US"/>
              <a:t>Syllabus</a:t>
            </a:r>
          </a:p>
        </p:txBody>
      </p:sp>
      <p:sp>
        <p:nvSpPr>
          <p:cNvPr id="7" name="Slide Number Placeholder 6">
            <a:extLst>
              <a:ext uri="{FF2B5EF4-FFF2-40B4-BE49-F238E27FC236}">
                <a16:creationId xmlns:a16="http://schemas.microsoft.com/office/drawing/2014/main" id="{1F13D30A-B716-6F44-9FF7-789356CBD07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81645D0-FD30-1641-BD5C-8D36946F0CB7}"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Syllabus</a:t>
            </a:r>
          </a:p>
        </p:txBody>
      </p:sp>
      <p:sp>
        <p:nvSpPr>
          <p:cNvPr id="5" name="Slide Number Placeholder 4"/>
          <p:cNvSpPr>
            <a:spLocks noGrp="1"/>
          </p:cNvSpPr>
          <p:nvPr>
            <p:ph type="sldNum" sz="quarter" idx="5"/>
          </p:nvPr>
        </p:nvSpPr>
        <p:spPr/>
        <p:txBody>
          <a:bodyPr/>
          <a:lstStyle/>
          <a:p>
            <a:pPr>
              <a:defRPr/>
            </a:pPr>
            <a:fld id="{681645D0-FD30-1641-BD5C-8D36946F0CB7}" type="slidenum">
              <a:rPr lang="en-US" smtClean="0"/>
              <a:pPr>
                <a:defRPr/>
              </a:pPr>
              <a:t>27</a:t>
            </a:fld>
            <a:endParaRPr lang="en-US" dirty="0"/>
          </a:p>
        </p:txBody>
      </p:sp>
    </p:spTree>
    <p:extLst>
      <p:ext uri="{BB962C8B-B14F-4D97-AF65-F5344CB8AC3E}">
        <p14:creationId xmlns:p14="http://schemas.microsoft.com/office/powerpoint/2010/main" val="378751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Syllabus</a:t>
            </a:r>
          </a:p>
        </p:txBody>
      </p:sp>
      <p:sp>
        <p:nvSpPr>
          <p:cNvPr id="5" name="Slide Number Placeholder 4"/>
          <p:cNvSpPr>
            <a:spLocks noGrp="1"/>
          </p:cNvSpPr>
          <p:nvPr>
            <p:ph type="sldNum" sz="quarter" idx="5"/>
          </p:nvPr>
        </p:nvSpPr>
        <p:spPr/>
        <p:txBody>
          <a:bodyPr/>
          <a:lstStyle/>
          <a:p>
            <a:pPr>
              <a:defRPr/>
            </a:pPr>
            <a:fld id="{681645D0-FD30-1641-BD5C-8D36946F0CB7}" type="slidenum">
              <a:rPr lang="en-US" smtClean="0"/>
              <a:pPr>
                <a:defRPr/>
              </a:pPr>
              <a:t>53</a:t>
            </a:fld>
            <a:endParaRPr lang="en-US" dirty="0"/>
          </a:p>
        </p:txBody>
      </p:sp>
    </p:spTree>
    <p:extLst>
      <p:ext uri="{BB962C8B-B14F-4D97-AF65-F5344CB8AC3E}">
        <p14:creationId xmlns:p14="http://schemas.microsoft.com/office/powerpoint/2010/main" val="1118741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1DF84-10E8-3A46-A9DA-2B1694A41994}"/>
              </a:ext>
            </a:extLst>
          </p:cNvPr>
          <p:cNvSpPr/>
          <p:nvPr/>
        </p:nvSpPr>
        <p:spPr>
          <a:xfrm>
            <a:off x="920834" y="1346946"/>
            <a:ext cx="102229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C147038C-A20C-8E46-85A7-EC9DAB0F5E16}"/>
              </a:ext>
            </a:extLst>
          </p:cNvPr>
          <p:cNvSpPr/>
          <p:nvPr/>
        </p:nvSpPr>
        <p:spPr>
          <a:xfrm>
            <a:off x="920834" y="4299696"/>
            <a:ext cx="102229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6D0EAAEB-55EB-5640-AB83-09AA1BD1766E}"/>
              </a:ext>
            </a:extLst>
          </p:cNvPr>
          <p:cNvSpPr/>
          <p:nvPr/>
        </p:nvSpPr>
        <p:spPr>
          <a:xfrm>
            <a:off x="920834" y="1484779"/>
            <a:ext cx="10222992" cy="274320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7" name="Group 12">
            <a:extLst>
              <a:ext uri="{FF2B5EF4-FFF2-40B4-BE49-F238E27FC236}">
                <a16:creationId xmlns:a16="http://schemas.microsoft.com/office/drawing/2014/main" id="{1C863727-B626-154D-BB04-E68C879A572E}"/>
              </a:ext>
            </a:extLst>
          </p:cNvPr>
          <p:cNvGrpSpPr>
            <a:grpSpLocks/>
          </p:cNvGrpSpPr>
          <p:nvPr/>
        </p:nvGrpSpPr>
        <p:grpSpPr bwMode="auto">
          <a:xfrm>
            <a:off x="9648825" y="4068763"/>
            <a:ext cx="1081088" cy="1081087"/>
            <a:chOff x="9685338" y="4460675"/>
            <a:chExt cx="1080904" cy="1080902"/>
          </a:xfrm>
        </p:grpSpPr>
        <p:sp>
          <p:nvSpPr>
            <p:cNvPr id="8" name="Oval 7">
              <a:extLst>
                <a:ext uri="{FF2B5EF4-FFF2-40B4-BE49-F238E27FC236}">
                  <a16:creationId xmlns:a16="http://schemas.microsoft.com/office/drawing/2014/main" id="{55263B6E-6B03-4D45-9EBF-1C62A3169C31}"/>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9" name="Oval 14">
              <a:extLst>
                <a:ext uri="{FF2B5EF4-FFF2-40B4-BE49-F238E27FC236}">
                  <a16:creationId xmlns:a16="http://schemas.microsoft.com/office/drawing/2014/main" id="{4728D968-2A49-EC4A-B809-DC2B47B93516}"/>
                </a:ext>
              </a:extLst>
            </p:cNvPr>
            <p:cNvSpPr>
              <a:spLocks noChangeArrowheads="1"/>
            </p:cNvSpPr>
            <p:nvPr/>
          </p:nvSpPr>
          <p:spPr bwMode="auto">
            <a:xfrm>
              <a:off x="9793429" y="4568765"/>
              <a:ext cx="864723" cy="864722"/>
            </a:xfrm>
            <a:prstGeom prst="ellipse">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ctrTitle"/>
          </p:nvPr>
        </p:nvSpPr>
        <p:spPr>
          <a:xfrm>
            <a:off x="1051560" y="1432223"/>
            <a:ext cx="9966960" cy="3035808"/>
          </a:xfrm>
        </p:spPr>
        <p:txBody>
          <a:bodyPr>
            <a:noAutofit/>
          </a:bodyPr>
          <a:lstStyle>
            <a:lvl1pPr algn="ctr">
              <a:lnSpc>
                <a:spcPct val="80000"/>
              </a:lnSpc>
              <a:defRPr sz="9600" cap="all" baseline="0">
                <a:blipFill dpi="0" rotWithShape="1">
                  <a:blip r:embed="rId3"/>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10" name="Date Placeholder 3">
            <a:extLst>
              <a:ext uri="{FF2B5EF4-FFF2-40B4-BE49-F238E27FC236}">
                <a16:creationId xmlns:a16="http://schemas.microsoft.com/office/drawing/2014/main" id="{C612C964-4E8B-8643-ABB6-5A8FC4212629}"/>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11" name="Footer Placeholder 4">
            <a:extLst>
              <a:ext uri="{FF2B5EF4-FFF2-40B4-BE49-F238E27FC236}">
                <a16:creationId xmlns:a16="http://schemas.microsoft.com/office/drawing/2014/main" id="{3E0B660B-8F23-5D49-A3FA-C069121EE1D2}"/>
              </a:ext>
            </a:extLst>
          </p:cNvPr>
          <p:cNvSpPr>
            <a:spLocks noGrp="1"/>
          </p:cNvSpPr>
          <p:nvPr>
            <p:ph type="ftr" sz="quarter" idx="11"/>
          </p:nvPr>
        </p:nvSpPr>
        <p:spPr/>
        <p:txBody>
          <a:bodyPr/>
          <a:lstStyle>
            <a:lvl1pPr>
              <a:defRPr/>
            </a:lvl1pPr>
          </a:lstStyle>
          <a:p>
            <a:pPr>
              <a:defRPr/>
            </a:pPr>
            <a:r>
              <a:rPr lang="en-US"/>
              <a:t>Dr. Malak Abdullah</a:t>
            </a:r>
          </a:p>
        </p:txBody>
      </p:sp>
      <p:sp>
        <p:nvSpPr>
          <p:cNvPr id="12" name="Slide Number Placeholder 5">
            <a:extLst>
              <a:ext uri="{FF2B5EF4-FFF2-40B4-BE49-F238E27FC236}">
                <a16:creationId xmlns:a16="http://schemas.microsoft.com/office/drawing/2014/main" id="{1C136F23-3DBB-7A41-B8AE-CD63FD0489B8}"/>
              </a:ext>
            </a:extLst>
          </p:cNvPr>
          <p:cNvSpPr>
            <a:spLocks noGrp="1"/>
          </p:cNvSpPr>
          <p:nvPr>
            <p:ph type="sldNum" sz="quarter" idx="12"/>
          </p:nvPr>
        </p:nvSpPr>
        <p:spPr>
          <a:xfrm>
            <a:off x="9593263" y="4289425"/>
            <a:ext cx="1193800" cy="639763"/>
          </a:xfrm>
        </p:spPr>
        <p:txBody>
          <a:bodyPr/>
          <a:lstStyle>
            <a:lvl1pPr>
              <a:defRPr sz="2800" dirty="0"/>
            </a:lvl1pPr>
          </a:lstStyle>
          <a:p>
            <a:pPr>
              <a:defRPr/>
            </a:pPr>
            <a:endParaRPr lang="en-US"/>
          </a:p>
        </p:txBody>
      </p:sp>
    </p:spTree>
    <p:extLst>
      <p:ext uri="{BB962C8B-B14F-4D97-AF65-F5344CB8AC3E}">
        <p14:creationId xmlns:p14="http://schemas.microsoft.com/office/powerpoint/2010/main" val="216595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70E579-3E35-5A4B-95D7-8A910EE481AD}"/>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B11874C6-63AB-3943-8F93-3CD392569596}"/>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19708CFF-13A4-3244-90F6-F7DFB399E819}"/>
              </a:ext>
            </a:extLst>
          </p:cNvPr>
          <p:cNvSpPr>
            <a:spLocks noGrp="1"/>
          </p:cNvSpPr>
          <p:nvPr>
            <p:ph type="sldNum" sz="quarter" idx="12"/>
          </p:nvPr>
        </p:nvSpPr>
        <p:spPr/>
        <p:txBody>
          <a:bodyPr/>
          <a:lstStyle>
            <a:lvl1pPr>
              <a:defRPr/>
            </a:lvl1pPr>
          </a:lstStyle>
          <a:p>
            <a:pPr>
              <a:defRPr/>
            </a:pPr>
            <a:fld id="{6602C429-536C-564B-AE0D-D87297EA75B7}" type="slidenum">
              <a:rPr lang="en-US"/>
              <a:pPr>
                <a:defRPr/>
              </a:pPr>
              <a:t>‹#›</a:t>
            </a:fld>
            <a:endParaRPr lang="en-US" dirty="0"/>
          </a:p>
        </p:txBody>
      </p:sp>
    </p:spTree>
    <p:extLst>
      <p:ext uri="{BB962C8B-B14F-4D97-AF65-F5344CB8AC3E}">
        <p14:creationId xmlns:p14="http://schemas.microsoft.com/office/powerpoint/2010/main" val="323475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3C6709B-1082-6243-ACCE-5B2618C71647}"/>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1E8BBC6-613C-BE4A-BFC7-CE2B048ED38E}"/>
              </a:ext>
            </a:extLst>
          </p:cNvPr>
          <p:cNvSpPr>
            <a:spLocks noGrp="1"/>
          </p:cNvSpPr>
          <p:nvPr>
            <p:ph type="ftr" sz="quarter" idx="11"/>
          </p:nvPr>
        </p:nvSpPr>
        <p:spPr>
          <a:xfrm>
            <a:off x="314325" y="6272213"/>
            <a:ext cx="7100888" cy="365125"/>
          </a:xfrm>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1E2C71D0-4B4D-ED4A-8BBF-18B5FBC11EE6}"/>
              </a:ext>
            </a:extLst>
          </p:cNvPr>
          <p:cNvSpPr>
            <a:spLocks noGrp="1"/>
          </p:cNvSpPr>
          <p:nvPr>
            <p:ph type="sldNum" sz="quarter" idx="12"/>
          </p:nvPr>
        </p:nvSpPr>
        <p:spPr/>
        <p:txBody>
          <a:bodyPr/>
          <a:lstStyle>
            <a:lvl1pPr>
              <a:defRPr/>
            </a:lvl1pPr>
          </a:lstStyle>
          <a:p>
            <a:pPr>
              <a:defRPr/>
            </a:pPr>
            <a:fld id="{5D7239ED-A247-3F49-9595-68E607AFDC4C}" type="slidenum">
              <a:rPr lang="en-US"/>
              <a:pPr>
                <a:defRPr/>
              </a:pPr>
              <a:t>‹#›</a:t>
            </a:fld>
            <a:endParaRPr lang="en-US" dirty="0"/>
          </a:p>
        </p:txBody>
      </p:sp>
    </p:spTree>
    <p:extLst>
      <p:ext uri="{BB962C8B-B14F-4D97-AF65-F5344CB8AC3E}">
        <p14:creationId xmlns:p14="http://schemas.microsoft.com/office/powerpoint/2010/main" val="113052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C0FD3-16C7-6B47-84FC-4F432AB0CD6D}"/>
              </a:ext>
            </a:extLst>
          </p:cNvPr>
          <p:cNvSpPr/>
          <p:nvPr/>
        </p:nvSpPr>
        <p:spPr>
          <a:xfrm>
            <a:off x="0" y="4917989"/>
            <a:ext cx="12192000" cy="194001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 name="Group 10">
            <a:extLst>
              <a:ext uri="{FF2B5EF4-FFF2-40B4-BE49-F238E27FC236}">
                <a16:creationId xmlns:a16="http://schemas.microsoft.com/office/drawing/2014/main" id="{8F80A5DA-4A93-A64E-858D-8CFD09E2068E}"/>
              </a:ext>
            </a:extLst>
          </p:cNvPr>
          <p:cNvGrpSpPr>
            <a:grpSpLocks/>
          </p:cNvGrpSpPr>
          <p:nvPr/>
        </p:nvGrpSpPr>
        <p:grpSpPr bwMode="auto">
          <a:xfrm>
            <a:off x="896938" y="2325688"/>
            <a:ext cx="1081087" cy="1081087"/>
            <a:chOff x="9685338" y="4460675"/>
            <a:chExt cx="1080904" cy="1080902"/>
          </a:xfrm>
        </p:grpSpPr>
        <p:sp>
          <p:nvSpPr>
            <p:cNvPr id="6" name="Oval 5">
              <a:extLst>
                <a:ext uri="{FF2B5EF4-FFF2-40B4-BE49-F238E27FC236}">
                  <a16:creationId xmlns:a16="http://schemas.microsoft.com/office/drawing/2014/main" id="{B7A97E72-90CC-4A41-BA42-620E77AAFBBD}"/>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7" name="Oval 12">
              <a:extLst>
                <a:ext uri="{FF2B5EF4-FFF2-40B4-BE49-F238E27FC236}">
                  <a16:creationId xmlns:a16="http://schemas.microsoft.com/office/drawing/2014/main" id="{47538E86-5390-654D-946A-8A03187B6107}"/>
                </a:ext>
              </a:extLst>
            </p:cNvPr>
            <p:cNvSpPr>
              <a:spLocks noChangeArrowheads="1"/>
            </p:cNvSpPr>
            <p:nvPr/>
          </p:nvSpPr>
          <p:spPr bwMode="auto">
            <a:xfrm>
              <a:off x="9793429" y="4568765"/>
              <a:ext cx="864723" cy="864722"/>
            </a:xfrm>
            <a:prstGeom prst="ellipse">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2167128" y="1225296"/>
            <a:ext cx="9281160" cy="3520440"/>
          </a:xfrm>
        </p:spPr>
        <p:txBody>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Date Placeholder 3">
            <a:extLst>
              <a:ext uri="{FF2B5EF4-FFF2-40B4-BE49-F238E27FC236}">
                <a16:creationId xmlns:a16="http://schemas.microsoft.com/office/drawing/2014/main" id="{6898EA47-2F15-D44E-BD55-12EC9C3E9DB4}"/>
              </a:ext>
            </a:extLst>
          </p:cNvPr>
          <p:cNvSpPr>
            <a:spLocks noGrp="1"/>
          </p:cNvSpPr>
          <p:nvPr>
            <p:ph type="dt" sz="half" idx="10"/>
          </p:nvPr>
        </p:nvSpPr>
        <p:spPr>
          <a:xfrm>
            <a:off x="8593138" y="6272213"/>
            <a:ext cx="2644775" cy="365125"/>
          </a:xfrm>
        </p:spPr>
        <p:txBody>
          <a:bodyPr/>
          <a:lstStyle>
            <a:lvl1pPr>
              <a:defRPr/>
            </a:lvl1pPr>
          </a:lstStyle>
          <a:p>
            <a:pPr>
              <a:defRPr/>
            </a:pPr>
            <a:r>
              <a:rPr lang="en-US"/>
              <a:t>First Semester 2020-2021</a:t>
            </a:r>
            <a:endParaRPr lang="en-US" dirty="0"/>
          </a:p>
        </p:txBody>
      </p:sp>
      <p:sp>
        <p:nvSpPr>
          <p:cNvPr id="9" name="Footer Placeholder 4">
            <a:extLst>
              <a:ext uri="{FF2B5EF4-FFF2-40B4-BE49-F238E27FC236}">
                <a16:creationId xmlns:a16="http://schemas.microsoft.com/office/drawing/2014/main" id="{1044B09F-A9FB-9944-955D-DDF5F8F53E8A}"/>
              </a:ext>
            </a:extLst>
          </p:cNvPr>
          <p:cNvSpPr>
            <a:spLocks noGrp="1"/>
          </p:cNvSpPr>
          <p:nvPr>
            <p:ph type="ftr" sz="quarter" idx="11"/>
          </p:nvPr>
        </p:nvSpPr>
        <p:spPr>
          <a:xfrm>
            <a:off x="2182813" y="6272213"/>
            <a:ext cx="6327775" cy="365125"/>
          </a:xfrm>
        </p:spPr>
        <p:txBody>
          <a:bodyPr/>
          <a:lstStyle>
            <a:lvl1pPr>
              <a:defRPr/>
            </a:lvl1pPr>
          </a:lstStyle>
          <a:p>
            <a:pPr>
              <a:defRPr/>
            </a:pPr>
            <a:r>
              <a:rPr lang="en-US"/>
              <a:t>Dr. Malak Abdullah</a:t>
            </a:r>
          </a:p>
        </p:txBody>
      </p:sp>
      <p:sp>
        <p:nvSpPr>
          <p:cNvPr id="10" name="Slide Number Placeholder 5">
            <a:extLst>
              <a:ext uri="{FF2B5EF4-FFF2-40B4-BE49-F238E27FC236}">
                <a16:creationId xmlns:a16="http://schemas.microsoft.com/office/drawing/2014/main" id="{833932E0-EE17-F641-87BC-748A9A149B41}"/>
              </a:ext>
            </a:extLst>
          </p:cNvPr>
          <p:cNvSpPr>
            <a:spLocks noGrp="1"/>
          </p:cNvSpPr>
          <p:nvPr>
            <p:ph type="sldNum" sz="quarter" idx="12"/>
          </p:nvPr>
        </p:nvSpPr>
        <p:spPr>
          <a:xfrm>
            <a:off x="842963" y="2506663"/>
            <a:ext cx="1189037" cy="719137"/>
          </a:xfrm>
        </p:spPr>
        <p:txBody>
          <a:bodyPr/>
          <a:lstStyle>
            <a:lvl1pPr>
              <a:defRPr sz="2800" smtClean="0"/>
            </a:lvl1pPr>
          </a:lstStyle>
          <a:p>
            <a:pPr>
              <a:defRPr/>
            </a:pPr>
            <a:fld id="{ED366E70-C178-654C-A604-9CDE8ED96591}" type="slidenum">
              <a:rPr lang="en-US"/>
              <a:pPr>
                <a:defRPr/>
              </a:pPr>
              <a:t>‹#›</a:t>
            </a:fld>
            <a:endParaRPr lang="en-US" dirty="0"/>
          </a:p>
        </p:txBody>
      </p:sp>
    </p:spTree>
    <p:extLst>
      <p:ext uri="{BB962C8B-B14F-4D97-AF65-F5344CB8AC3E}">
        <p14:creationId xmlns:p14="http://schemas.microsoft.com/office/powerpoint/2010/main" val="145697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2D433D9-67C8-8148-9A0C-1104D4060BE7}"/>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6" name="Footer Placeholder 5">
            <a:extLst>
              <a:ext uri="{FF2B5EF4-FFF2-40B4-BE49-F238E27FC236}">
                <a16:creationId xmlns:a16="http://schemas.microsoft.com/office/drawing/2014/main" id="{D2FAE2C9-30CA-FA4A-85E0-A0A854BA0866}"/>
              </a:ext>
            </a:extLst>
          </p:cNvPr>
          <p:cNvSpPr>
            <a:spLocks noGrp="1"/>
          </p:cNvSpPr>
          <p:nvPr>
            <p:ph type="ftr" sz="quarter" idx="11"/>
          </p:nvPr>
        </p:nvSpPr>
        <p:spPr>
          <a:xfrm>
            <a:off x="300038" y="6272213"/>
            <a:ext cx="7115175" cy="365125"/>
          </a:xfrm>
        </p:spPr>
        <p:txBody>
          <a:bodyPr/>
          <a:lstStyle>
            <a:lvl1pPr>
              <a:defRPr/>
            </a:lvl1pPr>
          </a:lstStyle>
          <a:p>
            <a:pPr>
              <a:defRPr/>
            </a:pPr>
            <a:r>
              <a:rPr lang="en-US"/>
              <a:t>Dr. Malak Abdullah</a:t>
            </a:r>
          </a:p>
        </p:txBody>
      </p:sp>
      <p:sp>
        <p:nvSpPr>
          <p:cNvPr id="7" name="Slide Number Placeholder 6">
            <a:extLst>
              <a:ext uri="{FF2B5EF4-FFF2-40B4-BE49-F238E27FC236}">
                <a16:creationId xmlns:a16="http://schemas.microsoft.com/office/drawing/2014/main" id="{F4307FD2-3DBE-7A4A-BAF7-DB0FA2849253}"/>
              </a:ext>
            </a:extLst>
          </p:cNvPr>
          <p:cNvSpPr>
            <a:spLocks noGrp="1"/>
          </p:cNvSpPr>
          <p:nvPr>
            <p:ph type="sldNum" sz="quarter" idx="12"/>
          </p:nvPr>
        </p:nvSpPr>
        <p:spPr/>
        <p:txBody>
          <a:bodyPr/>
          <a:lstStyle>
            <a:lvl1pPr>
              <a:defRPr/>
            </a:lvl1pPr>
          </a:lstStyle>
          <a:p>
            <a:pPr>
              <a:defRPr/>
            </a:pPr>
            <a:fld id="{CAA22E1E-135E-C34A-BA4A-8FA0B5875F8D}" type="slidenum">
              <a:rPr lang="en-US"/>
              <a:pPr>
                <a:defRPr/>
              </a:pPr>
              <a:t>‹#›</a:t>
            </a:fld>
            <a:endParaRPr lang="en-US" dirty="0"/>
          </a:p>
        </p:txBody>
      </p:sp>
    </p:spTree>
    <p:extLst>
      <p:ext uri="{BB962C8B-B14F-4D97-AF65-F5344CB8AC3E}">
        <p14:creationId xmlns:p14="http://schemas.microsoft.com/office/powerpoint/2010/main" val="1924143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1463" y="200025"/>
            <a:ext cx="11572875" cy="12858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A95D31A4-EB9B-2041-B508-C86A72CADFCC}"/>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4" name="Footer Placeholder 3">
            <a:extLst>
              <a:ext uri="{FF2B5EF4-FFF2-40B4-BE49-F238E27FC236}">
                <a16:creationId xmlns:a16="http://schemas.microsoft.com/office/drawing/2014/main" id="{263D6F09-0BF9-0242-8DA2-707F9BFDAC43}"/>
              </a:ext>
            </a:extLst>
          </p:cNvPr>
          <p:cNvSpPr>
            <a:spLocks noGrp="1"/>
          </p:cNvSpPr>
          <p:nvPr>
            <p:ph type="ftr" sz="quarter" idx="11"/>
          </p:nvPr>
        </p:nvSpPr>
        <p:spPr>
          <a:xfrm>
            <a:off x="271463" y="6272213"/>
            <a:ext cx="7143750" cy="365125"/>
          </a:xfrm>
        </p:spPr>
        <p:txBody>
          <a:bodyPr/>
          <a:lstStyle>
            <a:lvl1pPr>
              <a:defRPr/>
            </a:lvl1pPr>
          </a:lstStyle>
          <a:p>
            <a:pPr>
              <a:defRPr/>
            </a:pPr>
            <a:r>
              <a:rPr lang="en-US"/>
              <a:t>Dr. Malak Abdullah</a:t>
            </a:r>
          </a:p>
        </p:txBody>
      </p:sp>
      <p:sp>
        <p:nvSpPr>
          <p:cNvPr id="5" name="Slide Number Placeholder 4">
            <a:extLst>
              <a:ext uri="{FF2B5EF4-FFF2-40B4-BE49-F238E27FC236}">
                <a16:creationId xmlns:a16="http://schemas.microsoft.com/office/drawing/2014/main" id="{C2AE8D31-1172-7D40-A89D-55A304AE8266}"/>
              </a:ext>
            </a:extLst>
          </p:cNvPr>
          <p:cNvSpPr>
            <a:spLocks noGrp="1"/>
          </p:cNvSpPr>
          <p:nvPr>
            <p:ph type="sldNum" sz="quarter" idx="12"/>
          </p:nvPr>
        </p:nvSpPr>
        <p:spPr/>
        <p:txBody>
          <a:bodyPr/>
          <a:lstStyle>
            <a:lvl1pPr>
              <a:defRPr/>
            </a:lvl1pPr>
          </a:lstStyle>
          <a:p>
            <a:pPr>
              <a:defRPr/>
            </a:pPr>
            <a:fld id="{616C0DC2-C5A2-9344-AAD5-C8DF9FEAEB03}" type="slidenum">
              <a:rPr lang="en-US"/>
              <a:pPr>
                <a:defRPr/>
              </a:pPr>
              <a:t>‹#›</a:t>
            </a:fld>
            <a:endParaRPr lang="en-US" dirty="0"/>
          </a:p>
        </p:txBody>
      </p:sp>
    </p:spTree>
    <p:extLst>
      <p:ext uri="{BB962C8B-B14F-4D97-AF65-F5344CB8AC3E}">
        <p14:creationId xmlns:p14="http://schemas.microsoft.com/office/powerpoint/2010/main" val="325169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6A240-F179-FA42-A77A-E3A7A04E7522}"/>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3" name="Footer Placeholder 2">
            <a:extLst>
              <a:ext uri="{FF2B5EF4-FFF2-40B4-BE49-F238E27FC236}">
                <a16:creationId xmlns:a16="http://schemas.microsoft.com/office/drawing/2014/main" id="{88F9FD1C-2F01-B84E-A9B9-10E33CBBA6B1}"/>
              </a:ext>
            </a:extLst>
          </p:cNvPr>
          <p:cNvSpPr>
            <a:spLocks noGrp="1"/>
          </p:cNvSpPr>
          <p:nvPr>
            <p:ph type="ftr" sz="quarter" idx="11"/>
          </p:nvPr>
        </p:nvSpPr>
        <p:spPr>
          <a:xfrm>
            <a:off x="214313" y="6272213"/>
            <a:ext cx="7200900" cy="365125"/>
          </a:xfrm>
        </p:spPr>
        <p:txBody>
          <a:bodyPr/>
          <a:lstStyle>
            <a:lvl1pPr>
              <a:defRPr/>
            </a:lvl1pPr>
          </a:lstStyle>
          <a:p>
            <a:pPr>
              <a:defRPr/>
            </a:pPr>
            <a:r>
              <a:rPr lang="en-US"/>
              <a:t>Dr. Malak Abdullah</a:t>
            </a:r>
          </a:p>
        </p:txBody>
      </p:sp>
      <p:sp>
        <p:nvSpPr>
          <p:cNvPr id="4" name="Slide Number Placeholder 3">
            <a:extLst>
              <a:ext uri="{FF2B5EF4-FFF2-40B4-BE49-F238E27FC236}">
                <a16:creationId xmlns:a16="http://schemas.microsoft.com/office/drawing/2014/main" id="{6AF1780F-BAEB-7242-8914-22E4837E4FBB}"/>
              </a:ext>
            </a:extLst>
          </p:cNvPr>
          <p:cNvSpPr>
            <a:spLocks noGrp="1"/>
          </p:cNvSpPr>
          <p:nvPr>
            <p:ph type="sldNum" sz="quarter" idx="12"/>
          </p:nvPr>
        </p:nvSpPr>
        <p:spPr/>
        <p:txBody>
          <a:bodyPr/>
          <a:lstStyle>
            <a:lvl1pPr>
              <a:defRPr/>
            </a:lvl1pPr>
          </a:lstStyle>
          <a:p>
            <a:pPr>
              <a:defRPr/>
            </a:pPr>
            <a:fld id="{D0C2ED86-7B15-F946-AEA7-E23A49B2EEBA}" type="slidenum">
              <a:rPr lang="en-US"/>
              <a:pPr>
                <a:defRPr/>
              </a:pPr>
              <a:t>‹#›</a:t>
            </a:fld>
            <a:endParaRPr lang="en-US" dirty="0"/>
          </a:p>
        </p:txBody>
      </p:sp>
    </p:spTree>
    <p:extLst>
      <p:ext uri="{BB962C8B-B14F-4D97-AF65-F5344CB8AC3E}">
        <p14:creationId xmlns:p14="http://schemas.microsoft.com/office/powerpoint/2010/main" val="2397639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E9848A-A99F-6E4D-BA63-98CA572D259B}"/>
              </a:ext>
            </a:extLst>
          </p:cNvPr>
          <p:cNvSpPr/>
          <p:nvPr/>
        </p:nvSpPr>
        <p:spPr>
          <a:xfrm>
            <a:off x="7658100" y="0"/>
            <a:ext cx="45338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6" name="Group 10">
            <a:extLst>
              <a:ext uri="{FF2B5EF4-FFF2-40B4-BE49-F238E27FC236}">
                <a16:creationId xmlns:a16="http://schemas.microsoft.com/office/drawing/2014/main" id="{305095AC-10FF-8449-B476-03D12D53B248}"/>
              </a:ext>
            </a:extLst>
          </p:cNvPr>
          <p:cNvGrpSpPr>
            <a:grpSpLocks noChangeAspect="1"/>
          </p:cNvGrpSpPr>
          <p:nvPr/>
        </p:nvGrpSpPr>
        <p:grpSpPr bwMode="auto">
          <a:xfrm>
            <a:off x="11401425" y="6229350"/>
            <a:ext cx="457200" cy="457200"/>
            <a:chOff x="11361456" y="6195813"/>
            <a:chExt cx="548640" cy="548640"/>
          </a:xfrm>
        </p:grpSpPr>
        <p:sp>
          <p:nvSpPr>
            <p:cNvPr id="7" name="Oval 6">
              <a:extLst>
                <a:ext uri="{FF2B5EF4-FFF2-40B4-BE49-F238E27FC236}">
                  <a16:creationId xmlns:a16="http://schemas.microsoft.com/office/drawing/2014/main" id="{A490B29C-C476-A34B-9A86-C1982907FAB9}"/>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8" name="Oval 12">
              <a:extLst>
                <a:ext uri="{FF2B5EF4-FFF2-40B4-BE49-F238E27FC236}">
                  <a16:creationId xmlns:a16="http://schemas.microsoft.com/office/drawing/2014/main" id="{3CB48FE2-38B5-1346-810D-D1A72F9AE06A}"/>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7792212" y="371475"/>
            <a:ext cx="4158996" cy="1156957"/>
          </a:xfrm>
        </p:spPr>
        <p:txBody>
          <a:bodyPr anchor="t"/>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9" name="Date Placeholder 4">
            <a:extLst>
              <a:ext uri="{FF2B5EF4-FFF2-40B4-BE49-F238E27FC236}">
                <a16:creationId xmlns:a16="http://schemas.microsoft.com/office/drawing/2014/main" id="{5412F10D-A190-384D-93A9-2844D5C6E627}"/>
              </a:ext>
            </a:extLst>
          </p:cNvPr>
          <p:cNvSpPr>
            <a:spLocks noGrp="1"/>
          </p:cNvSpPr>
          <p:nvPr>
            <p:ph type="dt" sz="half" idx="10"/>
          </p:nvPr>
        </p:nvSpPr>
        <p:spPr>
          <a:xfrm>
            <a:off x="8304213" y="6272213"/>
            <a:ext cx="2933700" cy="365125"/>
          </a:xfrm>
        </p:spPr>
        <p:txBody>
          <a:bodyPr/>
          <a:lstStyle>
            <a:lvl1pPr>
              <a:defRPr/>
            </a:lvl1pPr>
          </a:lstStyle>
          <a:p>
            <a:pPr>
              <a:defRPr/>
            </a:pPr>
            <a:r>
              <a:rPr lang="en-US"/>
              <a:t>First Semester 2020-2021</a:t>
            </a:r>
            <a:endParaRPr lang="en-US" dirty="0"/>
          </a:p>
        </p:txBody>
      </p:sp>
      <p:sp>
        <p:nvSpPr>
          <p:cNvPr id="10" name="Footer Placeholder 5">
            <a:extLst>
              <a:ext uri="{FF2B5EF4-FFF2-40B4-BE49-F238E27FC236}">
                <a16:creationId xmlns:a16="http://schemas.microsoft.com/office/drawing/2014/main" id="{77B1673A-6FA9-7945-8F9C-EF481A50F330}"/>
              </a:ext>
            </a:extLst>
          </p:cNvPr>
          <p:cNvSpPr>
            <a:spLocks noGrp="1"/>
          </p:cNvSpPr>
          <p:nvPr>
            <p:ph type="ftr" sz="quarter" idx="11"/>
          </p:nvPr>
        </p:nvSpPr>
        <p:spPr>
          <a:xfrm>
            <a:off x="328613" y="6272213"/>
            <a:ext cx="7086600" cy="365125"/>
          </a:xfrm>
        </p:spPr>
        <p:txBody>
          <a:bodyPr/>
          <a:lstStyle>
            <a:lvl1pPr>
              <a:defRPr/>
            </a:lvl1pPr>
          </a:lstStyle>
          <a:p>
            <a:pPr>
              <a:defRPr/>
            </a:pPr>
            <a:r>
              <a:rPr lang="en-US"/>
              <a:t>Dr. Malak Abdullah</a:t>
            </a:r>
          </a:p>
        </p:txBody>
      </p:sp>
      <p:sp>
        <p:nvSpPr>
          <p:cNvPr id="11" name="Slide Number Placeholder 6">
            <a:extLst>
              <a:ext uri="{FF2B5EF4-FFF2-40B4-BE49-F238E27FC236}">
                <a16:creationId xmlns:a16="http://schemas.microsoft.com/office/drawing/2014/main" id="{1648C6D3-0513-C142-AC60-A790BF1B9204}"/>
              </a:ext>
            </a:extLst>
          </p:cNvPr>
          <p:cNvSpPr>
            <a:spLocks noGrp="1"/>
          </p:cNvSpPr>
          <p:nvPr>
            <p:ph type="sldNum" sz="quarter" idx="12"/>
          </p:nvPr>
        </p:nvSpPr>
        <p:spPr/>
        <p:txBody>
          <a:bodyPr/>
          <a:lstStyle>
            <a:lvl1pPr>
              <a:defRPr/>
            </a:lvl1pPr>
          </a:lstStyle>
          <a:p>
            <a:pPr>
              <a:defRPr/>
            </a:pPr>
            <a:fld id="{D3FAA691-4509-5842-9A69-1D6A36C5C3C6}" type="slidenum">
              <a:rPr lang="en-US"/>
              <a:pPr>
                <a:defRPr/>
              </a:pPr>
              <a:t>‹#›</a:t>
            </a:fld>
            <a:endParaRPr lang="en-US" dirty="0"/>
          </a:p>
        </p:txBody>
      </p:sp>
    </p:spTree>
    <p:extLst>
      <p:ext uri="{BB962C8B-B14F-4D97-AF65-F5344CB8AC3E}">
        <p14:creationId xmlns:p14="http://schemas.microsoft.com/office/powerpoint/2010/main" val="152710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F3342A-B0C8-A949-A52E-636BC85EAAE1}"/>
              </a:ext>
            </a:extLst>
          </p:cNvPr>
          <p:cNvSpPr/>
          <p:nvPr/>
        </p:nvSpPr>
        <p:spPr>
          <a:xfrm>
            <a:off x="8303740" y="0"/>
            <a:ext cx="388825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6" name="Group 10">
            <a:extLst>
              <a:ext uri="{FF2B5EF4-FFF2-40B4-BE49-F238E27FC236}">
                <a16:creationId xmlns:a16="http://schemas.microsoft.com/office/drawing/2014/main" id="{CED7A045-2090-CF44-8578-30A700FDB5CD}"/>
              </a:ext>
            </a:extLst>
          </p:cNvPr>
          <p:cNvGrpSpPr>
            <a:grpSpLocks noChangeAspect="1"/>
          </p:cNvGrpSpPr>
          <p:nvPr/>
        </p:nvGrpSpPr>
        <p:grpSpPr bwMode="auto">
          <a:xfrm>
            <a:off x="11401425" y="6229350"/>
            <a:ext cx="457200" cy="457200"/>
            <a:chOff x="11361456" y="6195813"/>
            <a:chExt cx="548640" cy="548640"/>
          </a:xfrm>
        </p:grpSpPr>
        <p:sp>
          <p:nvSpPr>
            <p:cNvPr id="7" name="Oval 6">
              <a:extLst>
                <a:ext uri="{FF2B5EF4-FFF2-40B4-BE49-F238E27FC236}">
                  <a16:creationId xmlns:a16="http://schemas.microsoft.com/office/drawing/2014/main" id="{8F6A652C-E4ED-8548-9CE9-082008C3906F}"/>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8" name="Oval 12">
              <a:extLst>
                <a:ext uri="{FF2B5EF4-FFF2-40B4-BE49-F238E27FC236}">
                  <a16:creationId xmlns:a16="http://schemas.microsoft.com/office/drawing/2014/main" id="{8DCF1990-31C8-F343-8BDB-9E3407F1DF21}"/>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8549640" y="685800"/>
            <a:ext cx="3200400" cy="1737360"/>
          </a:xfrm>
        </p:spPr>
        <p:txBody>
          <a:bodyPr anchor="b"/>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4">
            <a:extLst>
              <a:ext uri="{FF2B5EF4-FFF2-40B4-BE49-F238E27FC236}">
                <a16:creationId xmlns:a16="http://schemas.microsoft.com/office/drawing/2014/main" id="{022EAD9E-314D-A74E-81D0-C37F62BD9E4E}"/>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10" name="Slide Number Placeholder 6">
            <a:extLst>
              <a:ext uri="{FF2B5EF4-FFF2-40B4-BE49-F238E27FC236}">
                <a16:creationId xmlns:a16="http://schemas.microsoft.com/office/drawing/2014/main" id="{213FA215-8687-C145-BB4B-2FD51C652B46}"/>
              </a:ext>
            </a:extLst>
          </p:cNvPr>
          <p:cNvSpPr>
            <a:spLocks noGrp="1"/>
          </p:cNvSpPr>
          <p:nvPr>
            <p:ph type="sldNum" sz="quarter" idx="11"/>
          </p:nvPr>
        </p:nvSpPr>
        <p:spPr/>
        <p:txBody>
          <a:bodyPr/>
          <a:lstStyle>
            <a:lvl1pPr>
              <a:defRPr/>
            </a:lvl1pPr>
          </a:lstStyle>
          <a:p>
            <a:pPr>
              <a:defRPr/>
            </a:pPr>
            <a:fld id="{C73EA6EA-D5F9-D241-A6C8-45E3DE166C79}" type="slidenum">
              <a:rPr lang="en-US"/>
              <a:pPr>
                <a:defRPr/>
              </a:pPr>
              <a:t>‹#›</a:t>
            </a:fld>
            <a:endParaRPr lang="en-US" dirty="0"/>
          </a:p>
        </p:txBody>
      </p:sp>
    </p:spTree>
    <p:extLst>
      <p:ext uri="{BB962C8B-B14F-4D97-AF65-F5344CB8AC3E}">
        <p14:creationId xmlns:p14="http://schemas.microsoft.com/office/powerpoint/2010/main" val="93994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7F93E-813E-354B-8D78-A0DD3098EDB0}"/>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6173345-4963-3D47-A912-464EB2D4AC13}"/>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41FE4DC7-8374-DC41-92E5-138B6B4694ED}"/>
              </a:ext>
            </a:extLst>
          </p:cNvPr>
          <p:cNvSpPr>
            <a:spLocks noGrp="1"/>
          </p:cNvSpPr>
          <p:nvPr>
            <p:ph type="sldNum" sz="quarter" idx="12"/>
          </p:nvPr>
        </p:nvSpPr>
        <p:spPr/>
        <p:txBody>
          <a:bodyPr/>
          <a:lstStyle>
            <a:lvl1pPr>
              <a:defRPr/>
            </a:lvl1pPr>
          </a:lstStyle>
          <a:p>
            <a:pPr>
              <a:defRPr/>
            </a:pPr>
            <a:fld id="{0343DEC4-7873-E74C-A15E-51A5463EA48A}" type="slidenum">
              <a:rPr lang="en-US"/>
              <a:pPr>
                <a:defRPr/>
              </a:pPr>
              <a:t>‹#›</a:t>
            </a:fld>
            <a:endParaRPr lang="en-US" dirty="0"/>
          </a:p>
        </p:txBody>
      </p:sp>
    </p:spTree>
    <p:extLst>
      <p:ext uri="{BB962C8B-B14F-4D97-AF65-F5344CB8AC3E}">
        <p14:creationId xmlns:p14="http://schemas.microsoft.com/office/powerpoint/2010/main" val="78736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CFD01-887E-BE45-8DD0-2229CAFC4DAF}"/>
              </a:ext>
            </a:extLst>
          </p:cNvPr>
          <p:cNvSpPr>
            <a:spLocks noGrp="1"/>
          </p:cNvSpPr>
          <p:nvPr>
            <p:ph type="title"/>
          </p:nvPr>
        </p:nvSpPr>
        <p:spPr>
          <a:xfrm>
            <a:off x="457200" y="369888"/>
            <a:ext cx="11244263" cy="13589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1213DD65-B9D3-0646-A9E9-617361637103}"/>
              </a:ext>
            </a:extLst>
          </p:cNvPr>
          <p:cNvSpPr>
            <a:spLocks noGrp="1" noChangeArrowheads="1"/>
          </p:cNvSpPr>
          <p:nvPr>
            <p:ph type="body" idx="1"/>
          </p:nvPr>
        </p:nvSpPr>
        <p:spPr bwMode="auto">
          <a:xfrm>
            <a:off x="457200" y="1928813"/>
            <a:ext cx="11244263"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 Second level</a:t>
            </a:r>
          </a:p>
          <a:p>
            <a:pPr lvl="2"/>
            <a:r>
              <a:rPr lang="en-US" altLang="en-US"/>
              <a:t> Third level</a:t>
            </a:r>
          </a:p>
          <a:p>
            <a:pPr lvl="3"/>
            <a:r>
              <a:rPr lang="en-US" altLang="en-US"/>
              <a:t> Fourth level</a:t>
            </a:r>
          </a:p>
          <a:p>
            <a:pPr lvl="4"/>
            <a:r>
              <a:rPr lang="en-US" altLang="en-US"/>
              <a:t> Fifth level</a:t>
            </a:r>
          </a:p>
        </p:txBody>
      </p:sp>
      <p:sp>
        <p:nvSpPr>
          <p:cNvPr id="4" name="Date Placeholder 3">
            <a:extLst>
              <a:ext uri="{FF2B5EF4-FFF2-40B4-BE49-F238E27FC236}">
                <a16:creationId xmlns:a16="http://schemas.microsoft.com/office/drawing/2014/main" id="{143AF549-4159-8342-AA67-FC7E1F1BD658}"/>
              </a:ext>
            </a:extLst>
          </p:cNvPr>
          <p:cNvSpPr>
            <a:spLocks noGrp="1"/>
          </p:cNvSpPr>
          <p:nvPr>
            <p:ph type="dt" sz="half" idx="2"/>
          </p:nvPr>
        </p:nvSpPr>
        <p:spPr>
          <a:xfrm>
            <a:off x="7964488" y="6272213"/>
            <a:ext cx="3273425" cy="3651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2"/>
                </a:solidFill>
                <a:latin typeface="+mn-lt"/>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2A0E9512-3206-7D47-9268-428B3DDB5AB9}"/>
              </a:ext>
            </a:extLst>
          </p:cNvPr>
          <p:cNvSpPr>
            <a:spLocks noGrp="1"/>
          </p:cNvSpPr>
          <p:nvPr>
            <p:ph type="ftr" sz="quarter" idx="3"/>
          </p:nvPr>
        </p:nvSpPr>
        <p:spPr>
          <a:xfrm>
            <a:off x="457200" y="6272213"/>
            <a:ext cx="6958013" cy="365125"/>
          </a:xfrm>
          <a:prstGeom prst="rect">
            <a:avLst/>
          </a:prstGeom>
        </p:spPr>
        <p:txBody>
          <a:bodyPr vert="horz" lIns="91440" tIns="45720" rIns="91440" bIns="45720" rtlCol="0" anchor="ctr"/>
          <a:lstStyle>
            <a:lvl1pPr algn="l" eaLnBrk="1" fontAlgn="auto" hangingPunct="1">
              <a:spcBef>
                <a:spcPts val="0"/>
              </a:spcBef>
              <a:spcAft>
                <a:spcPts val="0"/>
              </a:spcAft>
              <a:defRPr sz="1100" dirty="0">
                <a:solidFill>
                  <a:schemeClr val="tx2"/>
                </a:solidFill>
                <a:latin typeface="+mn-lt"/>
              </a:defRPr>
            </a:lvl1pPr>
          </a:lstStyle>
          <a:p>
            <a:pPr>
              <a:defRPr/>
            </a:pPr>
            <a:r>
              <a:rPr lang="en-US"/>
              <a:t>Dr. Malak Abdullah</a:t>
            </a:r>
          </a:p>
        </p:txBody>
      </p:sp>
      <p:grpSp>
        <p:nvGrpSpPr>
          <p:cNvPr id="1030" name="Group 6">
            <a:extLst>
              <a:ext uri="{FF2B5EF4-FFF2-40B4-BE49-F238E27FC236}">
                <a16:creationId xmlns:a16="http://schemas.microsoft.com/office/drawing/2014/main" id="{17C898F4-DB2B-DC49-84BF-C935A24EF73F}"/>
              </a:ext>
            </a:extLst>
          </p:cNvPr>
          <p:cNvGrpSpPr>
            <a:grpSpLocks noChangeAspect="1"/>
          </p:cNvGrpSpPr>
          <p:nvPr/>
        </p:nvGrpSpPr>
        <p:grpSpPr bwMode="auto">
          <a:xfrm>
            <a:off x="11401425" y="6229350"/>
            <a:ext cx="457200" cy="457200"/>
            <a:chOff x="11361456" y="6195813"/>
            <a:chExt cx="548640" cy="548640"/>
          </a:xfrm>
        </p:grpSpPr>
        <p:sp>
          <p:nvSpPr>
            <p:cNvPr id="8" name="Oval 7">
              <a:extLst>
                <a:ext uri="{FF2B5EF4-FFF2-40B4-BE49-F238E27FC236}">
                  <a16:creationId xmlns:a16="http://schemas.microsoft.com/office/drawing/2014/main" id="{42085FB6-3B46-BA40-BB7F-E105437338BC}"/>
                </a:ext>
              </a:extLst>
            </p:cNvPr>
            <p:cNvSpPr/>
            <p:nvPr/>
          </p:nvSpPr>
          <p:spPr>
            <a:xfrm>
              <a:off x="11361456" y="6195813"/>
              <a:ext cx="548640" cy="548640"/>
            </a:xfrm>
            <a:prstGeom prst="ellipse">
              <a:avLst/>
            </a:prstGeom>
            <a:blipFill dpi="0" rotWithShape="1">
              <a:blip r:embed="rId1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1035" name="Oval 8">
              <a:extLst>
                <a:ext uri="{FF2B5EF4-FFF2-40B4-BE49-F238E27FC236}">
                  <a16:creationId xmlns:a16="http://schemas.microsoft.com/office/drawing/2014/main" id="{E58050F0-9B55-E248-BAF7-FDA2C6EA73B2}"/>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6" name="Slide Number Placeholder 5">
            <a:extLst>
              <a:ext uri="{FF2B5EF4-FFF2-40B4-BE49-F238E27FC236}">
                <a16:creationId xmlns:a16="http://schemas.microsoft.com/office/drawing/2014/main" id="{09D685BD-EE24-9946-A9AD-C03D9EF4677D}"/>
              </a:ext>
            </a:extLst>
          </p:cNvPr>
          <p:cNvSpPr>
            <a:spLocks noGrp="1"/>
          </p:cNvSpPr>
          <p:nvPr>
            <p:ph type="sldNum" sz="quarter" idx="4"/>
          </p:nvPr>
        </p:nvSpPr>
        <p:spPr>
          <a:xfrm>
            <a:off x="11310938" y="6272213"/>
            <a:ext cx="639762" cy="365125"/>
          </a:xfrm>
          <a:prstGeom prst="rect">
            <a:avLst/>
          </a:prstGeom>
        </p:spPr>
        <p:txBody>
          <a:bodyPr vert="horz" lIns="91440" tIns="45720" rIns="91440" bIns="45720" rtlCol="0" anchor="ctr"/>
          <a:lstStyle>
            <a:lvl1pPr algn="ctr" eaLnBrk="1" fontAlgn="auto" hangingPunct="1">
              <a:spcBef>
                <a:spcPts val="0"/>
              </a:spcBef>
              <a:spcAft>
                <a:spcPts val="0"/>
              </a:spcAft>
              <a:defRPr sz="1400" b="1" smtClean="0">
                <a:solidFill>
                  <a:srgbClr val="FFFFFF"/>
                </a:solidFill>
                <a:latin typeface="+mj-lt"/>
              </a:defRPr>
            </a:lvl1pPr>
          </a:lstStyle>
          <a:p>
            <a:pPr>
              <a:defRPr/>
            </a:pPr>
            <a:fld id="{C0C37952-71E9-A145-B537-9DE30E8E24A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87" r:id="rId9"/>
    <p:sldLayoutId id="2147483788" r:id="rId10"/>
  </p:sldLayoutIdLst>
  <p:hf hdr="0"/>
  <p:txStyles>
    <p:titleStyle>
      <a:lvl1pPr algn="l" rtl="0" fontAlgn="base">
        <a:lnSpc>
          <a:spcPct val="90000"/>
        </a:lnSpc>
        <a:spcBef>
          <a:spcPct val="0"/>
        </a:spcBef>
        <a:spcAft>
          <a:spcPct val="0"/>
        </a:spcAft>
        <a:defRPr sz="5400" kern="1200" cap="all">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rtl="0" fontAlgn="base">
        <a:lnSpc>
          <a:spcPct val="90000"/>
        </a:lnSpc>
        <a:spcBef>
          <a:spcPct val="0"/>
        </a:spcBef>
        <a:spcAft>
          <a:spcPct val="0"/>
        </a:spcAft>
        <a:defRPr sz="5400">
          <a:solidFill>
            <a:schemeClr val="tx1"/>
          </a:solidFill>
          <a:latin typeface="Rockwell Condensed" panose="02060603050405020104" pitchFamily="18" charset="77"/>
        </a:defRPr>
      </a:lvl2pPr>
      <a:lvl3pPr algn="l" rtl="0" fontAlgn="base">
        <a:lnSpc>
          <a:spcPct val="90000"/>
        </a:lnSpc>
        <a:spcBef>
          <a:spcPct val="0"/>
        </a:spcBef>
        <a:spcAft>
          <a:spcPct val="0"/>
        </a:spcAft>
        <a:defRPr sz="5400">
          <a:solidFill>
            <a:schemeClr val="tx1"/>
          </a:solidFill>
          <a:latin typeface="Rockwell Condensed" panose="02060603050405020104" pitchFamily="18" charset="77"/>
        </a:defRPr>
      </a:lvl3pPr>
      <a:lvl4pPr algn="l" rtl="0" fontAlgn="base">
        <a:lnSpc>
          <a:spcPct val="90000"/>
        </a:lnSpc>
        <a:spcBef>
          <a:spcPct val="0"/>
        </a:spcBef>
        <a:spcAft>
          <a:spcPct val="0"/>
        </a:spcAft>
        <a:defRPr sz="5400">
          <a:solidFill>
            <a:schemeClr val="tx1"/>
          </a:solidFill>
          <a:latin typeface="Rockwell Condensed" panose="02060603050405020104" pitchFamily="18" charset="77"/>
        </a:defRPr>
      </a:lvl4pPr>
      <a:lvl5pPr algn="l" rtl="0" fontAlgn="base">
        <a:lnSpc>
          <a:spcPct val="90000"/>
        </a:lnSpc>
        <a:spcBef>
          <a:spcPct val="0"/>
        </a:spcBef>
        <a:spcAft>
          <a:spcPct val="0"/>
        </a:spcAft>
        <a:defRPr sz="5400">
          <a:solidFill>
            <a:schemeClr val="tx1"/>
          </a:solidFill>
          <a:latin typeface="Rockwell Condensed" panose="02060603050405020104" pitchFamily="18" charset="77"/>
        </a:defRPr>
      </a:lvl5pPr>
      <a:lvl6pPr marL="457200" algn="l" rtl="0" fontAlgn="base">
        <a:lnSpc>
          <a:spcPct val="90000"/>
        </a:lnSpc>
        <a:spcBef>
          <a:spcPct val="0"/>
        </a:spcBef>
        <a:spcAft>
          <a:spcPct val="0"/>
        </a:spcAft>
        <a:defRPr sz="5400">
          <a:solidFill>
            <a:schemeClr val="tx1"/>
          </a:solidFill>
          <a:latin typeface="Rockwell Condensed" panose="02060603050405020104" pitchFamily="18" charset="77"/>
        </a:defRPr>
      </a:lvl6pPr>
      <a:lvl7pPr marL="914400" algn="l" rtl="0" fontAlgn="base">
        <a:lnSpc>
          <a:spcPct val="90000"/>
        </a:lnSpc>
        <a:spcBef>
          <a:spcPct val="0"/>
        </a:spcBef>
        <a:spcAft>
          <a:spcPct val="0"/>
        </a:spcAft>
        <a:defRPr sz="5400">
          <a:solidFill>
            <a:schemeClr val="tx1"/>
          </a:solidFill>
          <a:latin typeface="Rockwell Condensed" panose="02060603050405020104" pitchFamily="18" charset="77"/>
        </a:defRPr>
      </a:lvl7pPr>
      <a:lvl8pPr marL="1371600" algn="l" rtl="0" fontAlgn="base">
        <a:lnSpc>
          <a:spcPct val="90000"/>
        </a:lnSpc>
        <a:spcBef>
          <a:spcPct val="0"/>
        </a:spcBef>
        <a:spcAft>
          <a:spcPct val="0"/>
        </a:spcAft>
        <a:defRPr sz="5400">
          <a:solidFill>
            <a:schemeClr val="tx1"/>
          </a:solidFill>
          <a:latin typeface="Rockwell Condensed" panose="02060603050405020104" pitchFamily="18" charset="77"/>
        </a:defRPr>
      </a:lvl8pPr>
      <a:lvl9pPr marL="1828800" algn="l" rtl="0" fontAlgn="base">
        <a:lnSpc>
          <a:spcPct val="90000"/>
        </a:lnSpc>
        <a:spcBef>
          <a:spcPct val="0"/>
        </a:spcBef>
        <a:spcAft>
          <a:spcPct val="0"/>
        </a:spcAft>
        <a:defRPr sz="5400">
          <a:solidFill>
            <a:schemeClr val="tx1"/>
          </a:solidFill>
          <a:latin typeface="Rockwell Condensed" panose="02060603050405020104" pitchFamily="18" charset="77"/>
        </a:defRPr>
      </a:lvl9pPr>
    </p:titleStyle>
    <p:bodyStyle>
      <a:lvl1pPr marL="182563" indent="-182563" algn="l" rtl="0" fontAlgn="base">
        <a:lnSpc>
          <a:spcPct val="90000"/>
        </a:lnSpc>
        <a:spcBef>
          <a:spcPts val="1200"/>
        </a:spcBef>
        <a:spcAft>
          <a:spcPct val="0"/>
        </a:spcAft>
        <a:buClr>
          <a:srgbClr val="9E3611"/>
        </a:buClr>
        <a:buSzPct val="85000"/>
        <a:buFont typeface="Wingdings" pitchFamily="2" charset="2"/>
        <a:buChar char="v"/>
        <a:defRPr sz="2000" kern="1200">
          <a:solidFill>
            <a:schemeClr val="tx1"/>
          </a:solidFill>
          <a:latin typeface="+mn-lt"/>
          <a:ea typeface="+mn-ea"/>
          <a:cs typeface="+mn-cs"/>
        </a:defRPr>
      </a:lvl1pPr>
      <a:lvl2pPr marL="457200" indent="-182563" algn="l" rtl="0" fontAlgn="base">
        <a:lnSpc>
          <a:spcPct val="90000"/>
        </a:lnSpc>
        <a:spcBef>
          <a:spcPts val="400"/>
        </a:spcBef>
        <a:spcAft>
          <a:spcPts val="200"/>
        </a:spcAft>
        <a:buClr>
          <a:srgbClr val="9E3611"/>
        </a:buClr>
        <a:buSzPct val="85000"/>
        <a:buFont typeface="Wingdings" pitchFamily="2" charset="2"/>
        <a:buChar char="v"/>
        <a:defRPr kern="1200">
          <a:solidFill>
            <a:schemeClr val="tx1"/>
          </a:solidFill>
          <a:latin typeface="+mn-lt"/>
          <a:ea typeface="+mn-ea"/>
          <a:cs typeface="+mn-cs"/>
        </a:defRPr>
      </a:lvl2pPr>
      <a:lvl3pPr marL="730250"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3pPr>
      <a:lvl4pPr marL="1004888"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4pPr>
      <a:lvl5pPr marL="1279525"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hyperlink" Target="https://keras.io/layers/embeddings/#embedd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s3-ap-south-1.amazonaws.com/av-blog-media/wp-content/uploads/2019/09/bert-vs-openai-.jp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analyticsvidhya.com/blog/2019/09/demystifying-bert-groundbreaking-nlp-framework/" TargetMode="External"/><Relationship Id="rId2" Type="http://schemas.openxmlformats.org/officeDocument/2006/relationships/hyperlink" Target="https://github.com/hanxiao/bert-as-servic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analyticsvidhya.com/blog/2019/08/complete-list-important-frameworks-nlp/?utm_source=blog&amp;utm_medium=demystifying-bert-groundbreaking-nlp-framework"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web.archive.org/web/20190904092526/http:/commoncrawl.org/2016/10/news-dataset-availab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owardsdatascience.com/machine-learning-word-embedding-sentiment-classification-using-keras-b83c2808745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pPr fontAlgn="auto">
              <a:spcAft>
                <a:spcPts val="0"/>
              </a:spcAft>
              <a:defRPr/>
            </a:pPr>
            <a:r>
              <a:rPr lang="en-US" sz="4800" b="1" dirty="0"/>
              <a:t>Transformers</a:t>
            </a:r>
            <a:br>
              <a:rPr lang="en-US" sz="4800" b="1" dirty="0"/>
            </a:br>
            <a:r>
              <a:rPr lang="en-US" sz="4800" b="1" dirty="0"/>
              <a:t>Ch 16</a:t>
            </a:r>
          </a:p>
        </p:txBody>
      </p:sp>
      <p:sp>
        <p:nvSpPr>
          <p:cNvPr id="12291" name="Subtitle 2">
            <a:extLst>
              <a:ext uri="{FF2B5EF4-FFF2-40B4-BE49-F238E27FC236}">
                <a16:creationId xmlns:a16="http://schemas.microsoft.com/office/drawing/2014/main" id="{BE890691-6FC1-0244-8097-5322A6E3FD0D}"/>
              </a:ext>
            </a:extLst>
          </p:cNvPr>
          <p:cNvSpPr>
            <a:spLocks noGrp="1" noChangeArrowheads="1"/>
          </p:cNvSpPr>
          <p:nvPr>
            <p:ph type="subTitle" idx="1"/>
          </p:nvPr>
        </p:nvSpPr>
        <p:spPr>
          <a:xfrm>
            <a:off x="1524000" y="4718050"/>
            <a:ext cx="9144000" cy="1393825"/>
          </a:xfrm>
        </p:spPr>
        <p:txBody>
          <a:bodyPr/>
          <a:lstStyle/>
          <a:p>
            <a:r>
              <a:rPr lang="en-US" altLang="en-US" dirty="0"/>
              <a:t>Dr. Malak Abdullah</a:t>
            </a:r>
          </a:p>
          <a:p>
            <a:r>
              <a:rPr lang="en-US" altLang="en-US" dirty="0"/>
              <a:t>Computer Science Department</a:t>
            </a:r>
          </a:p>
          <a:p>
            <a:r>
              <a:rPr lang="en-US" altLang="en-US" dirty="0"/>
              <a:t>Jordan University of Science and Technology</a:t>
            </a:r>
          </a:p>
        </p:txBody>
      </p:sp>
    </p:spTree>
    <p:extLst>
      <p:ext uri="{BB962C8B-B14F-4D97-AF65-F5344CB8AC3E}">
        <p14:creationId xmlns:p14="http://schemas.microsoft.com/office/powerpoint/2010/main" val="148115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9BB6-C341-1545-BA1A-1C79EED964D5}"/>
              </a:ext>
            </a:extLst>
          </p:cNvPr>
          <p:cNvSpPr>
            <a:spLocks noGrp="1"/>
          </p:cNvSpPr>
          <p:nvPr>
            <p:ph type="title"/>
          </p:nvPr>
        </p:nvSpPr>
        <p:spPr/>
        <p:txBody>
          <a:bodyPr>
            <a:normAutofit fontScale="90000"/>
          </a:bodyPr>
          <a:lstStyle/>
          <a:p>
            <a:r>
              <a:rPr lang="en-US" dirty="0"/>
              <a:t>An Encoder–Decoder Network for Neural Machine Translation</a:t>
            </a:r>
          </a:p>
        </p:txBody>
      </p:sp>
      <p:pic>
        <p:nvPicPr>
          <p:cNvPr id="9" name="Content Placeholder 8">
            <a:extLst>
              <a:ext uri="{FF2B5EF4-FFF2-40B4-BE49-F238E27FC236}">
                <a16:creationId xmlns:a16="http://schemas.microsoft.com/office/drawing/2014/main" id="{85F53025-615E-9644-81F1-323251612755}"/>
              </a:ext>
            </a:extLst>
          </p:cNvPr>
          <p:cNvPicPr>
            <a:picLocks noGrp="1" noChangeAspect="1"/>
          </p:cNvPicPr>
          <p:nvPr>
            <p:ph idx="1"/>
          </p:nvPr>
        </p:nvPicPr>
        <p:blipFill>
          <a:blip r:embed="rId2"/>
          <a:stretch>
            <a:fillRect/>
          </a:stretch>
        </p:blipFill>
        <p:spPr>
          <a:xfrm>
            <a:off x="2839523" y="1571625"/>
            <a:ext cx="9151380" cy="4429125"/>
          </a:xfrm>
        </p:spPr>
      </p:pic>
      <p:sp>
        <p:nvSpPr>
          <p:cNvPr id="4" name="Date Placeholder 3">
            <a:extLst>
              <a:ext uri="{FF2B5EF4-FFF2-40B4-BE49-F238E27FC236}">
                <a16:creationId xmlns:a16="http://schemas.microsoft.com/office/drawing/2014/main" id="{67B37F8D-6D84-C344-ADF7-54B091B4D6AC}"/>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C8F21971-E404-394A-AA34-04C3C423B3B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DF4B80C0-7760-FE48-B704-A502EB9FD627}"/>
              </a:ext>
            </a:extLst>
          </p:cNvPr>
          <p:cNvSpPr>
            <a:spLocks noGrp="1"/>
          </p:cNvSpPr>
          <p:nvPr>
            <p:ph type="sldNum" sz="quarter" idx="12"/>
          </p:nvPr>
        </p:nvSpPr>
        <p:spPr/>
        <p:txBody>
          <a:bodyPr/>
          <a:lstStyle/>
          <a:p>
            <a:pPr>
              <a:defRPr/>
            </a:pPr>
            <a:fld id="{5D7239ED-A247-3F49-9595-68E607AFDC4C}" type="slidenum">
              <a:rPr lang="en-US" smtClean="0"/>
              <a:pPr>
                <a:defRPr/>
              </a:pPr>
              <a:t>10</a:t>
            </a:fld>
            <a:endParaRPr lang="en-US" dirty="0"/>
          </a:p>
        </p:txBody>
      </p:sp>
      <p:sp>
        <p:nvSpPr>
          <p:cNvPr id="10" name="Rectangle 9">
            <a:extLst>
              <a:ext uri="{FF2B5EF4-FFF2-40B4-BE49-F238E27FC236}">
                <a16:creationId xmlns:a16="http://schemas.microsoft.com/office/drawing/2014/main" id="{96C0E392-A570-D646-8559-B2280C924A15}"/>
              </a:ext>
            </a:extLst>
          </p:cNvPr>
          <p:cNvSpPr/>
          <p:nvPr/>
        </p:nvSpPr>
        <p:spPr>
          <a:xfrm>
            <a:off x="112069" y="1936760"/>
            <a:ext cx="2727454" cy="4247317"/>
          </a:xfrm>
          <a:prstGeom prst="rect">
            <a:avLst/>
          </a:prstGeom>
        </p:spPr>
        <p:txBody>
          <a:bodyPr wrap="square">
            <a:spAutoFit/>
          </a:bodyPr>
          <a:lstStyle/>
          <a:p>
            <a:pPr>
              <a:buFont typeface="Arial" panose="020B0604020202020204" pitchFamily="34" charset="0"/>
              <a:buChar char="•"/>
            </a:pPr>
            <a:r>
              <a:rPr lang="en-US" b="1" dirty="0">
                <a:latin typeface="Helvetica Neue" panose="02000503000000020004" pitchFamily="2" charset="0"/>
              </a:rPr>
              <a:t>Encoder</a:t>
            </a:r>
            <a:r>
              <a:rPr lang="en-US" dirty="0">
                <a:latin typeface="Helvetica Neue" panose="02000503000000020004" pitchFamily="2" charset="0"/>
              </a:rPr>
              <a:t>: The encoder is responsible for stepping through the input time steps and encoding the entire sequence into a fixed length vector called a </a:t>
            </a:r>
            <a:r>
              <a:rPr lang="en-US" dirty="0">
                <a:solidFill>
                  <a:srgbClr val="FF0000"/>
                </a:solidFill>
                <a:latin typeface="Helvetica Neue" panose="02000503000000020004" pitchFamily="2" charset="0"/>
              </a:rPr>
              <a:t>context vector</a:t>
            </a:r>
            <a:r>
              <a:rPr lang="en-US" dirty="0">
                <a:latin typeface="Helvetica Neue" panose="02000503000000020004" pitchFamily="2" charset="0"/>
              </a:rPr>
              <a:t>.</a:t>
            </a:r>
          </a:p>
          <a:p>
            <a:pPr>
              <a:buFont typeface="Arial" panose="020B0604020202020204" pitchFamily="34" charset="0"/>
              <a:buChar char="•"/>
            </a:pPr>
            <a:endParaRPr lang="en-US" dirty="0">
              <a:latin typeface="Helvetica Neue" panose="02000503000000020004" pitchFamily="2" charset="0"/>
            </a:endParaRPr>
          </a:p>
          <a:p>
            <a:pPr>
              <a:buFont typeface="Arial" panose="020B0604020202020204" pitchFamily="34" charset="0"/>
              <a:buChar char="•"/>
            </a:pPr>
            <a:r>
              <a:rPr lang="en-US" b="1" dirty="0">
                <a:latin typeface="Helvetica Neue" panose="02000503000000020004" pitchFamily="2" charset="0"/>
              </a:rPr>
              <a:t>Decoder</a:t>
            </a:r>
            <a:r>
              <a:rPr lang="en-US" dirty="0">
                <a:latin typeface="Helvetica Neue" panose="02000503000000020004" pitchFamily="2" charset="0"/>
              </a:rPr>
              <a:t>: The decoder is responsible for stepping through the output time steps while </a:t>
            </a:r>
            <a:r>
              <a:rPr lang="en-US" dirty="0">
                <a:solidFill>
                  <a:srgbClr val="FF0000"/>
                </a:solidFill>
                <a:latin typeface="Helvetica Neue" panose="02000503000000020004" pitchFamily="2" charset="0"/>
              </a:rPr>
              <a:t>reading from the context vector.</a:t>
            </a:r>
            <a:endParaRPr lang="en-US" b="0" i="0" u="none" strike="noStrike" dirty="0">
              <a:solidFill>
                <a:srgbClr val="FF0000"/>
              </a:solidFill>
              <a:effectLst/>
              <a:latin typeface="Helvetica Neue" panose="02000503000000020004" pitchFamily="2" charset="0"/>
            </a:endParaRPr>
          </a:p>
        </p:txBody>
      </p:sp>
    </p:spTree>
    <p:extLst>
      <p:ext uri="{BB962C8B-B14F-4D97-AF65-F5344CB8AC3E}">
        <p14:creationId xmlns:p14="http://schemas.microsoft.com/office/powerpoint/2010/main" val="354897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5496-CB03-294B-A7FF-1A8A4B85D1BA}"/>
              </a:ext>
            </a:extLst>
          </p:cNvPr>
          <p:cNvSpPr>
            <a:spLocks noGrp="1"/>
          </p:cNvSpPr>
          <p:nvPr>
            <p:ph type="title"/>
          </p:nvPr>
        </p:nvSpPr>
        <p:spPr/>
        <p:txBody>
          <a:bodyPr/>
          <a:lstStyle/>
          <a:p>
            <a:r>
              <a:rPr lang="en-US" dirty="0"/>
              <a:t>Why not word to word?</a:t>
            </a:r>
          </a:p>
        </p:txBody>
      </p:sp>
      <p:sp>
        <p:nvSpPr>
          <p:cNvPr id="3" name="Content Placeholder 2">
            <a:extLst>
              <a:ext uri="{FF2B5EF4-FFF2-40B4-BE49-F238E27FC236}">
                <a16:creationId xmlns:a16="http://schemas.microsoft.com/office/drawing/2014/main" id="{C0453F57-156D-A84D-B588-B5B3623626F3}"/>
              </a:ext>
            </a:extLst>
          </p:cNvPr>
          <p:cNvSpPr>
            <a:spLocks noGrp="1"/>
          </p:cNvSpPr>
          <p:nvPr>
            <p:ph idx="1"/>
          </p:nvPr>
        </p:nvSpPr>
        <p:spPr/>
        <p:txBody>
          <a:bodyPr/>
          <a:lstStyle/>
          <a:p>
            <a:r>
              <a:rPr lang="en-US" dirty="0"/>
              <a:t>The input and output sequences are of varying lengths</a:t>
            </a:r>
          </a:p>
          <a:p>
            <a:r>
              <a:rPr lang="en-US" dirty="0"/>
              <a:t>The ordering is not one-to-one or in order [black cat == chat noir].</a:t>
            </a:r>
          </a:p>
        </p:txBody>
      </p:sp>
      <p:sp>
        <p:nvSpPr>
          <p:cNvPr id="4" name="Date Placeholder 3">
            <a:extLst>
              <a:ext uri="{FF2B5EF4-FFF2-40B4-BE49-F238E27FC236}">
                <a16:creationId xmlns:a16="http://schemas.microsoft.com/office/drawing/2014/main" id="{00EC67D6-4C6B-E243-A748-D3B931DE731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D211980C-1751-904F-A7CB-C80DA45CCEE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2F6E38B-E07C-8743-BFE4-8251A44FE440}"/>
              </a:ext>
            </a:extLst>
          </p:cNvPr>
          <p:cNvSpPr>
            <a:spLocks noGrp="1"/>
          </p:cNvSpPr>
          <p:nvPr>
            <p:ph type="sldNum" sz="quarter" idx="12"/>
          </p:nvPr>
        </p:nvSpPr>
        <p:spPr/>
        <p:txBody>
          <a:bodyPr/>
          <a:lstStyle/>
          <a:p>
            <a:pPr>
              <a:defRPr/>
            </a:pPr>
            <a:fld id="{5D7239ED-A247-3F49-9595-68E607AFDC4C}" type="slidenum">
              <a:rPr lang="en-US" smtClean="0"/>
              <a:pPr>
                <a:defRPr/>
              </a:pPr>
              <a:t>11</a:t>
            </a:fld>
            <a:endParaRPr lang="en-US" dirty="0"/>
          </a:p>
        </p:txBody>
      </p:sp>
      <p:pic>
        <p:nvPicPr>
          <p:cNvPr id="7" name="Picture 6">
            <a:extLst>
              <a:ext uri="{FF2B5EF4-FFF2-40B4-BE49-F238E27FC236}">
                <a16:creationId xmlns:a16="http://schemas.microsoft.com/office/drawing/2014/main" id="{A34EA7D0-639C-384C-8DE5-13FF3565FA36}"/>
              </a:ext>
            </a:extLst>
          </p:cNvPr>
          <p:cNvPicPr>
            <a:picLocks noChangeAspect="1"/>
          </p:cNvPicPr>
          <p:nvPr/>
        </p:nvPicPr>
        <p:blipFill>
          <a:blip r:embed="rId2"/>
          <a:stretch>
            <a:fillRect/>
          </a:stretch>
        </p:blipFill>
        <p:spPr>
          <a:xfrm>
            <a:off x="188955" y="4541108"/>
            <a:ext cx="8429572" cy="1321633"/>
          </a:xfrm>
          <a:prstGeom prst="rect">
            <a:avLst/>
          </a:prstGeom>
        </p:spPr>
      </p:pic>
      <p:pic>
        <p:nvPicPr>
          <p:cNvPr id="8" name="Picture 7">
            <a:extLst>
              <a:ext uri="{FF2B5EF4-FFF2-40B4-BE49-F238E27FC236}">
                <a16:creationId xmlns:a16="http://schemas.microsoft.com/office/drawing/2014/main" id="{5F256267-DF43-6E44-A6ED-CB81506B44C8}"/>
              </a:ext>
            </a:extLst>
          </p:cNvPr>
          <p:cNvPicPr>
            <a:picLocks noChangeAspect="1"/>
          </p:cNvPicPr>
          <p:nvPr/>
        </p:nvPicPr>
        <p:blipFill>
          <a:blip r:embed="rId3"/>
          <a:stretch>
            <a:fillRect/>
          </a:stretch>
        </p:blipFill>
        <p:spPr>
          <a:xfrm>
            <a:off x="8526162" y="1254833"/>
            <a:ext cx="3749900" cy="3603067"/>
          </a:xfrm>
          <a:prstGeom prst="rect">
            <a:avLst/>
          </a:prstGeom>
        </p:spPr>
      </p:pic>
      <p:pic>
        <p:nvPicPr>
          <p:cNvPr id="12" name="Picture 11">
            <a:extLst>
              <a:ext uri="{FF2B5EF4-FFF2-40B4-BE49-F238E27FC236}">
                <a16:creationId xmlns:a16="http://schemas.microsoft.com/office/drawing/2014/main" id="{09E539EF-C9CC-B140-A484-143483C35406}"/>
              </a:ext>
            </a:extLst>
          </p:cNvPr>
          <p:cNvPicPr>
            <a:picLocks noChangeAspect="1"/>
          </p:cNvPicPr>
          <p:nvPr/>
        </p:nvPicPr>
        <p:blipFill>
          <a:blip r:embed="rId4"/>
          <a:stretch>
            <a:fillRect/>
          </a:stretch>
        </p:blipFill>
        <p:spPr>
          <a:xfrm>
            <a:off x="314325" y="3030602"/>
            <a:ext cx="8211837" cy="1295420"/>
          </a:xfrm>
          <a:prstGeom prst="rect">
            <a:avLst/>
          </a:prstGeom>
        </p:spPr>
      </p:pic>
    </p:spTree>
    <p:extLst>
      <p:ext uri="{BB962C8B-B14F-4D97-AF65-F5344CB8AC3E}">
        <p14:creationId xmlns:p14="http://schemas.microsoft.com/office/powerpoint/2010/main" val="321146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3948-0230-5548-A9E9-4713EAC12B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6D47F1-8423-B84A-A258-67C75757A49F}"/>
              </a:ext>
            </a:extLst>
          </p:cNvPr>
          <p:cNvSpPr>
            <a:spLocks noGrp="1"/>
          </p:cNvSpPr>
          <p:nvPr>
            <p:ph idx="1"/>
          </p:nvPr>
        </p:nvSpPr>
        <p:spPr>
          <a:xfrm>
            <a:off x="314325" y="4787900"/>
            <a:ext cx="11387137" cy="2070099"/>
          </a:xfrm>
        </p:spPr>
        <p:txBody>
          <a:bodyPr/>
          <a:lstStyle/>
          <a:p>
            <a:r>
              <a:rPr lang="en-US" dirty="0"/>
              <a:t>The model consists of 3 parts: encoder, intermediate (encoder) vector and decoder.</a:t>
            </a:r>
          </a:p>
        </p:txBody>
      </p:sp>
      <p:sp>
        <p:nvSpPr>
          <p:cNvPr id="4" name="Date Placeholder 3">
            <a:extLst>
              <a:ext uri="{FF2B5EF4-FFF2-40B4-BE49-F238E27FC236}">
                <a16:creationId xmlns:a16="http://schemas.microsoft.com/office/drawing/2014/main" id="{DB5EC1B2-E4EC-C54A-8AFC-B575C7C5DAF9}"/>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D7DBD2C-7A58-534F-93A1-DC8312A011A7}"/>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E1F4582-31A1-284F-A2C8-A63B425AF7E8}"/>
              </a:ext>
            </a:extLst>
          </p:cNvPr>
          <p:cNvSpPr>
            <a:spLocks noGrp="1"/>
          </p:cNvSpPr>
          <p:nvPr>
            <p:ph type="sldNum" sz="quarter" idx="12"/>
          </p:nvPr>
        </p:nvSpPr>
        <p:spPr/>
        <p:txBody>
          <a:bodyPr/>
          <a:lstStyle/>
          <a:p>
            <a:pPr>
              <a:defRPr/>
            </a:pPr>
            <a:fld id="{5D7239ED-A247-3F49-9595-68E607AFDC4C}" type="slidenum">
              <a:rPr lang="en-US" smtClean="0"/>
              <a:pPr>
                <a:defRPr/>
              </a:pPr>
              <a:t>12</a:t>
            </a:fld>
            <a:endParaRPr lang="en-US" dirty="0"/>
          </a:p>
        </p:txBody>
      </p:sp>
      <p:pic>
        <p:nvPicPr>
          <p:cNvPr id="7" name="Picture 6">
            <a:extLst>
              <a:ext uri="{FF2B5EF4-FFF2-40B4-BE49-F238E27FC236}">
                <a16:creationId xmlns:a16="http://schemas.microsoft.com/office/drawing/2014/main" id="{8D9EC256-68ED-C646-9F2A-EBAAD9201680}"/>
              </a:ext>
            </a:extLst>
          </p:cNvPr>
          <p:cNvPicPr>
            <a:picLocks noChangeAspect="1"/>
          </p:cNvPicPr>
          <p:nvPr/>
        </p:nvPicPr>
        <p:blipFill>
          <a:blip r:embed="rId2"/>
          <a:stretch>
            <a:fillRect/>
          </a:stretch>
        </p:blipFill>
        <p:spPr>
          <a:xfrm>
            <a:off x="1841500" y="92692"/>
            <a:ext cx="8432800" cy="4474547"/>
          </a:xfrm>
          <a:prstGeom prst="rect">
            <a:avLst/>
          </a:prstGeom>
        </p:spPr>
      </p:pic>
    </p:spTree>
    <p:extLst>
      <p:ext uri="{BB962C8B-B14F-4D97-AF65-F5344CB8AC3E}">
        <p14:creationId xmlns:p14="http://schemas.microsoft.com/office/powerpoint/2010/main" val="213701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9171-7931-8B47-8EA2-7FC0483F63ED}"/>
              </a:ext>
            </a:extLst>
          </p:cNvPr>
          <p:cNvSpPr>
            <a:spLocks noGrp="1"/>
          </p:cNvSpPr>
          <p:nvPr>
            <p:ph type="title"/>
          </p:nvPr>
        </p:nvSpPr>
        <p:spPr/>
        <p:txBody>
          <a:bodyPr/>
          <a:lstStyle/>
          <a:p>
            <a:r>
              <a:rPr lang="en-US" b="1" dirty="0"/>
              <a:t>Encoder</a:t>
            </a:r>
          </a:p>
        </p:txBody>
      </p:sp>
      <p:sp>
        <p:nvSpPr>
          <p:cNvPr id="3" name="Content Placeholder 2">
            <a:extLst>
              <a:ext uri="{FF2B5EF4-FFF2-40B4-BE49-F238E27FC236}">
                <a16:creationId xmlns:a16="http://schemas.microsoft.com/office/drawing/2014/main" id="{4B5523BC-65B8-6A42-A37E-8CDC62D2A763}"/>
              </a:ext>
            </a:extLst>
          </p:cNvPr>
          <p:cNvSpPr>
            <a:spLocks noGrp="1"/>
          </p:cNvSpPr>
          <p:nvPr>
            <p:ph idx="1"/>
          </p:nvPr>
        </p:nvSpPr>
        <p:spPr/>
        <p:txBody>
          <a:bodyPr/>
          <a:lstStyle/>
          <a:p>
            <a:r>
              <a:rPr lang="en-US" dirty="0"/>
              <a:t>A stack of several recurrent units (LSTM or GRU cells for better performance) where each accepts a single element of the input sequence, collects information for that element and propagates it forward.</a:t>
            </a:r>
          </a:p>
          <a:p>
            <a:r>
              <a:rPr lang="en-US" dirty="0"/>
              <a:t>In question-answering problem, the input sequence is a collection of all words from the question. Each word is represented as </a:t>
            </a:r>
            <a:r>
              <a:rPr lang="en-US" i="1" dirty="0" err="1"/>
              <a:t>x_i</a:t>
            </a:r>
            <a:r>
              <a:rPr lang="en-US" dirty="0"/>
              <a:t> where </a:t>
            </a:r>
            <a:r>
              <a:rPr lang="en-US" i="1" dirty="0" err="1"/>
              <a:t>i</a:t>
            </a:r>
            <a:r>
              <a:rPr lang="en-US" dirty="0"/>
              <a:t> is the order of that word.</a:t>
            </a:r>
          </a:p>
          <a:p>
            <a:r>
              <a:rPr lang="en-US" dirty="0"/>
              <a:t>The hidden states </a:t>
            </a:r>
            <a:r>
              <a:rPr lang="en-US" i="1" dirty="0" err="1"/>
              <a:t>h_i</a:t>
            </a:r>
            <a:r>
              <a:rPr lang="en-US" i="1" dirty="0"/>
              <a:t> </a:t>
            </a:r>
            <a:r>
              <a:rPr lang="en-US" dirty="0"/>
              <a:t>are computed using the formula:</a:t>
            </a:r>
          </a:p>
          <a:p>
            <a:r>
              <a:rPr lang="en-US" dirty="0"/>
              <a:t>This simple formula represents the result of an ordinary recurrent neural network. As you can see, we just apply the appropriate weights to the previous hidden state </a:t>
            </a:r>
            <a:r>
              <a:rPr lang="en-US" i="1" dirty="0"/>
              <a:t>h_(t-1) </a:t>
            </a:r>
            <a:r>
              <a:rPr lang="en-US" dirty="0"/>
              <a:t>and the input vector </a:t>
            </a:r>
            <a:r>
              <a:rPr lang="en-US" i="1" dirty="0" err="1"/>
              <a:t>x_t</a:t>
            </a:r>
            <a:r>
              <a:rPr lang="en-US" i="1" dirty="0"/>
              <a:t>.</a:t>
            </a:r>
            <a:endParaRPr lang="en-US" dirty="0"/>
          </a:p>
          <a:p>
            <a:r>
              <a:rPr lang="en-US" dirty="0"/>
              <a:t>Outputs of the encoder are rejected and only internal states are used.</a:t>
            </a:r>
          </a:p>
          <a:p>
            <a:endParaRPr lang="en-US" dirty="0"/>
          </a:p>
        </p:txBody>
      </p:sp>
      <p:sp>
        <p:nvSpPr>
          <p:cNvPr id="4" name="Date Placeholder 3">
            <a:extLst>
              <a:ext uri="{FF2B5EF4-FFF2-40B4-BE49-F238E27FC236}">
                <a16:creationId xmlns:a16="http://schemas.microsoft.com/office/drawing/2014/main" id="{3FB5B1C2-8ACC-8349-9456-BE9B4F0654C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D097A85E-9BFF-094A-8D94-94D9055C869E}"/>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899D1EE-0CFA-B343-BD3C-EA2157CA0BB7}"/>
              </a:ext>
            </a:extLst>
          </p:cNvPr>
          <p:cNvSpPr>
            <a:spLocks noGrp="1"/>
          </p:cNvSpPr>
          <p:nvPr>
            <p:ph type="sldNum" sz="quarter" idx="12"/>
          </p:nvPr>
        </p:nvSpPr>
        <p:spPr/>
        <p:txBody>
          <a:bodyPr/>
          <a:lstStyle/>
          <a:p>
            <a:pPr>
              <a:defRPr/>
            </a:pPr>
            <a:fld id="{5D7239ED-A247-3F49-9595-68E607AFDC4C}" type="slidenum">
              <a:rPr lang="en-US" smtClean="0"/>
              <a:pPr>
                <a:defRPr/>
              </a:pPr>
              <a:t>13</a:t>
            </a:fld>
            <a:endParaRPr lang="en-US" dirty="0"/>
          </a:p>
        </p:txBody>
      </p:sp>
      <p:pic>
        <p:nvPicPr>
          <p:cNvPr id="7" name="Picture 6">
            <a:extLst>
              <a:ext uri="{FF2B5EF4-FFF2-40B4-BE49-F238E27FC236}">
                <a16:creationId xmlns:a16="http://schemas.microsoft.com/office/drawing/2014/main" id="{93648293-3709-8A43-8DBD-28945A782943}"/>
              </a:ext>
            </a:extLst>
          </p:cNvPr>
          <p:cNvPicPr>
            <a:picLocks noChangeAspect="1"/>
          </p:cNvPicPr>
          <p:nvPr/>
        </p:nvPicPr>
        <p:blipFill>
          <a:blip r:embed="rId2"/>
          <a:stretch>
            <a:fillRect/>
          </a:stretch>
        </p:blipFill>
        <p:spPr>
          <a:xfrm>
            <a:off x="7086600" y="3390900"/>
            <a:ext cx="3314700" cy="453951"/>
          </a:xfrm>
          <a:prstGeom prst="rect">
            <a:avLst/>
          </a:prstGeom>
        </p:spPr>
      </p:pic>
    </p:spTree>
    <p:extLst>
      <p:ext uri="{BB962C8B-B14F-4D97-AF65-F5344CB8AC3E}">
        <p14:creationId xmlns:p14="http://schemas.microsoft.com/office/powerpoint/2010/main" val="1409944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0163-A336-354D-9490-7D47515B362F}"/>
              </a:ext>
            </a:extLst>
          </p:cNvPr>
          <p:cNvSpPr>
            <a:spLocks noGrp="1"/>
          </p:cNvSpPr>
          <p:nvPr>
            <p:ph type="title"/>
          </p:nvPr>
        </p:nvSpPr>
        <p:spPr/>
        <p:txBody>
          <a:bodyPr/>
          <a:lstStyle/>
          <a:p>
            <a:r>
              <a:rPr lang="en-US" b="1" dirty="0"/>
              <a:t>Encoder Example </a:t>
            </a:r>
          </a:p>
        </p:txBody>
      </p:sp>
      <p:sp>
        <p:nvSpPr>
          <p:cNvPr id="3" name="Content Placeholder 2">
            <a:extLst>
              <a:ext uri="{FF2B5EF4-FFF2-40B4-BE49-F238E27FC236}">
                <a16:creationId xmlns:a16="http://schemas.microsoft.com/office/drawing/2014/main" id="{571D9D4A-9092-0C4F-AF70-A5610DE9A348}"/>
              </a:ext>
            </a:extLst>
          </p:cNvPr>
          <p:cNvSpPr>
            <a:spLocks noGrp="1"/>
          </p:cNvSpPr>
          <p:nvPr>
            <p:ph idx="1"/>
          </p:nvPr>
        </p:nvSpPr>
        <p:spPr>
          <a:xfrm>
            <a:off x="314325" y="1743075"/>
            <a:ext cx="11877675" cy="4429125"/>
          </a:xfrm>
        </p:spPr>
        <p:txBody>
          <a:bodyPr/>
          <a:lstStyle/>
          <a:p>
            <a:r>
              <a:rPr lang="en-US" dirty="0"/>
              <a:t>Consider the English sentence- India is beautiful country. This sequence can be thought of as a sentence containing 4 words (India, is, beautiful, country). So here</a:t>
            </a:r>
          </a:p>
          <a:p>
            <a:pPr marL="0" indent="0">
              <a:buNone/>
            </a:pPr>
            <a:r>
              <a:rPr lang="en-US" dirty="0"/>
              <a:t>X1 =’India’               X2=’is’            X3= ‘beautiful’                    X4=’country’.</a:t>
            </a:r>
          </a:p>
          <a:p>
            <a:r>
              <a:rPr lang="en-US" dirty="0"/>
              <a:t>Therefore LSTM will read this sequence word by word in 4-time step as follows:</a:t>
            </a:r>
          </a:p>
          <a:p>
            <a:endParaRPr lang="en-US" dirty="0"/>
          </a:p>
        </p:txBody>
      </p:sp>
      <p:sp>
        <p:nvSpPr>
          <p:cNvPr id="4" name="Date Placeholder 3">
            <a:extLst>
              <a:ext uri="{FF2B5EF4-FFF2-40B4-BE49-F238E27FC236}">
                <a16:creationId xmlns:a16="http://schemas.microsoft.com/office/drawing/2014/main" id="{67081127-55DB-3F4F-8EBA-80A534C8E24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A690032-2648-574E-91E5-E8A59F60FFD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AA66CF4-868E-F041-BB19-EC0EE5DE9E88}"/>
              </a:ext>
            </a:extLst>
          </p:cNvPr>
          <p:cNvSpPr>
            <a:spLocks noGrp="1"/>
          </p:cNvSpPr>
          <p:nvPr>
            <p:ph type="sldNum" sz="quarter" idx="12"/>
          </p:nvPr>
        </p:nvSpPr>
        <p:spPr/>
        <p:txBody>
          <a:bodyPr/>
          <a:lstStyle/>
          <a:p>
            <a:pPr>
              <a:defRPr/>
            </a:pPr>
            <a:fld id="{5D7239ED-A247-3F49-9595-68E607AFDC4C}" type="slidenum">
              <a:rPr lang="en-US" smtClean="0"/>
              <a:pPr>
                <a:defRPr/>
              </a:pPr>
              <a:t>14</a:t>
            </a:fld>
            <a:endParaRPr lang="en-US" dirty="0"/>
          </a:p>
        </p:txBody>
      </p:sp>
      <p:pic>
        <p:nvPicPr>
          <p:cNvPr id="7" name="Picture 6">
            <a:extLst>
              <a:ext uri="{FF2B5EF4-FFF2-40B4-BE49-F238E27FC236}">
                <a16:creationId xmlns:a16="http://schemas.microsoft.com/office/drawing/2014/main" id="{97ABFFC5-5592-AD4F-A093-A96EA2C49778}"/>
              </a:ext>
            </a:extLst>
          </p:cNvPr>
          <p:cNvPicPr>
            <a:picLocks noChangeAspect="1"/>
          </p:cNvPicPr>
          <p:nvPr/>
        </p:nvPicPr>
        <p:blipFill>
          <a:blip r:embed="rId2"/>
          <a:stretch>
            <a:fillRect/>
          </a:stretch>
        </p:blipFill>
        <p:spPr>
          <a:xfrm>
            <a:off x="8183562" y="181471"/>
            <a:ext cx="3517900" cy="1561604"/>
          </a:xfrm>
          <a:prstGeom prst="rect">
            <a:avLst/>
          </a:prstGeom>
        </p:spPr>
      </p:pic>
      <p:pic>
        <p:nvPicPr>
          <p:cNvPr id="8" name="Picture 7">
            <a:extLst>
              <a:ext uri="{FF2B5EF4-FFF2-40B4-BE49-F238E27FC236}">
                <a16:creationId xmlns:a16="http://schemas.microsoft.com/office/drawing/2014/main" id="{8E03B8D9-E828-D542-BCB9-2951A9D3732F}"/>
              </a:ext>
            </a:extLst>
          </p:cNvPr>
          <p:cNvPicPr>
            <a:picLocks noChangeAspect="1"/>
          </p:cNvPicPr>
          <p:nvPr/>
        </p:nvPicPr>
        <p:blipFill>
          <a:blip r:embed="rId3"/>
          <a:stretch>
            <a:fillRect/>
          </a:stretch>
        </p:blipFill>
        <p:spPr>
          <a:xfrm>
            <a:off x="463551" y="3340490"/>
            <a:ext cx="7226300" cy="2931723"/>
          </a:xfrm>
          <a:prstGeom prst="rect">
            <a:avLst/>
          </a:prstGeom>
        </p:spPr>
      </p:pic>
      <p:sp>
        <p:nvSpPr>
          <p:cNvPr id="9" name="Rectangle 8">
            <a:extLst>
              <a:ext uri="{FF2B5EF4-FFF2-40B4-BE49-F238E27FC236}">
                <a16:creationId xmlns:a16="http://schemas.microsoft.com/office/drawing/2014/main" id="{5606AAA5-D89A-5341-97B6-3813A7336CA9}"/>
              </a:ext>
            </a:extLst>
          </p:cNvPr>
          <p:cNvSpPr/>
          <p:nvPr/>
        </p:nvSpPr>
        <p:spPr>
          <a:xfrm>
            <a:off x="7086599" y="3863876"/>
            <a:ext cx="5017293" cy="2308324"/>
          </a:xfrm>
          <a:prstGeom prst="rect">
            <a:avLst/>
          </a:prstGeom>
        </p:spPr>
        <p:txBody>
          <a:bodyPr wrap="square">
            <a:spAutoFit/>
          </a:bodyPr>
          <a:lstStyle/>
          <a:p>
            <a:pPr>
              <a:buFont typeface="Arial" panose="020B0604020202020204" pitchFamily="34" charset="0"/>
              <a:buChar char="•"/>
            </a:pPr>
            <a:r>
              <a:rPr lang="en-US" dirty="0">
                <a:latin typeface="medium-content-serif-font"/>
              </a:rPr>
              <a:t>the LSTM has read until time step t. For </a:t>
            </a:r>
            <a:r>
              <a:rPr lang="en-US" dirty="0" err="1">
                <a:latin typeface="medium-content-serif-font"/>
              </a:rPr>
              <a:t>e.g</a:t>
            </a:r>
            <a:r>
              <a:rPr lang="en-US" dirty="0">
                <a:latin typeface="medium-content-serif-font"/>
              </a:rPr>
              <a:t> when t=2, it remembers that LSTM has read ‘</a:t>
            </a:r>
            <a:r>
              <a:rPr lang="en-US" i="1" dirty="0">
                <a:latin typeface="medium-content-serif-font"/>
              </a:rPr>
              <a:t>India is ‘.</a:t>
            </a:r>
            <a:endParaRPr lang="en-US" dirty="0">
              <a:latin typeface="medium-content-serif-font"/>
            </a:endParaRPr>
          </a:p>
          <a:p>
            <a:pPr>
              <a:buFont typeface="Arial" panose="020B0604020202020204" pitchFamily="34" charset="0"/>
              <a:buChar char="•"/>
            </a:pPr>
            <a:r>
              <a:rPr lang="en-US" dirty="0">
                <a:latin typeface="medium-content-serif-font"/>
              </a:rPr>
              <a:t>The initial states ho, co(both are vectors) is initialized randomly or with zeroes.</a:t>
            </a:r>
          </a:p>
          <a:p>
            <a:pPr>
              <a:buFont typeface="Arial" panose="020B0604020202020204" pitchFamily="34" charset="0"/>
              <a:buChar char="•"/>
            </a:pPr>
            <a:r>
              <a:rPr lang="en-US" dirty="0">
                <a:latin typeface="medium-content-serif-font"/>
              </a:rPr>
              <a:t>Remember the dimension of ho, co is same as the number of units in LSTM cell.</a:t>
            </a:r>
          </a:p>
          <a:p>
            <a:pPr>
              <a:buFont typeface="Arial" panose="020B0604020202020204" pitchFamily="34" charset="0"/>
              <a:buChar char="•"/>
            </a:pPr>
            <a:r>
              <a:rPr lang="en-US" dirty="0">
                <a:latin typeface="medium-content-serif-font"/>
              </a:rPr>
              <a:t>The final state h4,c4 contains the crux of the entire input sequence I</a:t>
            </a:r>
            <a:r>
              <a:rPr lang="en-US" i="1" dirty="0">
                <a:latin typeface="medium-content-serif-font"/>
              </a:rPr>
              <a:t>ndia is beautiful country.</a:t>
            </a:r>
            <a:endParaRPr lang="en-US" b="0" i="0" u="none" strike="noStrike" dirty="0">
              <a:effectLst/>
              <a:latin typeface="medium-content-serif-font"/>
            </a:endParaRPr>
          </a:p>
        </p:txBody>
      </p:sp>
    </p:spTree>
    <p:extLst>
      <p:ext uri="{BB962C8B-B14F-4D97-AF65-F5344CB8AC3E}">
        <p14:creationId xmlns:p14="http://schemas.microsoft.com/office/powerpoint/2010/main" val="34793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4197-2AC8-F748-825C-50D421DB1F31}"/>
              </a:ext>
            </a:extLst>
          </p:cNvPr>
          <p:cNvSpPr>
            <a:spLocks noGrp="1"/>
          </p:cNvSpPr>
          <p:nvPr>
            <p:ph type="title"/>
          </p:nvPr>
        </p:nvSpPr>
        <p:spPr/>
        <p:txBody>
          <a:bodyPr>
            <a:normAutofit/>
          </a:bodyPr>
          <a:lstStyle/>
          <a:p>
            <a:r>
              <a:rPr lang="en-US" b="1" dirty="0"/>
              <a:t>Encoder Vector</a:t>
            </a:r>
            <a:endParaRPr lang="en-US" dirty="0"/>
          </a:p>
        </p:txBody>
      </p:sp>
      <p:sp>
        <p:nvSpPr>
          <p:cNvPr id="3" name="Content Placeholder 2">
            <a:extLst>
              <a:ext uri="{FF2B5EF4-FFF2-40B4-BE49-F238E27FC236}">
                <a16:creationId xmlns:a16="http://schemas.microsoft.com/office/drawing/2014/main" id="{9152A1D4-B247-2E42-B66D-CB91741EE1AD}"/>
              </a:ext>
            </a:extLst>
          </p:cNvPr>
          <p:cNvSpPr>
            <a:spLocks noGrp="1"/>
          </p:cNvSpPr>
          <p:nvPr>
            <p:ph idx="1"/>
          </p:nvPr>
        </p:nvSpPr>
        <p:spPr/>
        <p:txBody>
          <a:bodyPr/>
          <a:lstStyle/>
          <a:p>
            <a:r>
              <a:rPr lang="en-US" dirty="0"/>
              <a:t>This is the </a:t>
            </a:r>
            <a:r>
              <a:rPr lang="en-US" dirty="0">
                <a:solidFill>
                  <a:srgbClr val="FF0000"/>
                </a:solidFill>
              </a:rPr>
              <a:t>final hidden state</a:t>
            </a:r>
            <a:r>
              <a:rPr lang="en-US" dirty="0"/>
              <a:t> produced from the encoder part of the model. It is calculated using the previous formula.</a:t>
            </a:r>
          </a:p>
          <a:p>
            <a:r>
              <a:rPr lang="en-US" dirty="0"/>
              <a:t>This vector aims to </a:t>
            </a:r>
            <a:r>
              <a:rPr lang="en-US" dirty="0">
                <a:solidFill>
                  <a:srgbClr val="FF0000"/>
                </a:solidFill>
              </a:rPr>
              <a:t>encapsulate the information for all input elements </a:t>
            </a:r>
            <a:r>
              <a:rPr lang="en-US" dirty="0"/>
              <a:t>in order to help the decoder make accurate predictions.</a:t>
            </a:r>
          </a:p>
          <a:p>
            <a:r>
              <a:rPr lang="en-US" dirty="0"/>
              <a:t>It acts as the initial hidden state of the decoder part of the model</a:t>
            </a:r>
          </a:p>
          <a:p>
            <a:endParaRPr lang="en-US" dirty="0"/>
          </a:p>
        </p:txBody>
      </p:sp>
      <p:sp>
        <p:nvSpPr>
          <p:cNvPr id="4" name="Date Placeholder 3">
            <a:extLst>
              <a:ext uri="{FF2B5EF4-FFF2-40B4-BE49-F238E27FC236}">
                <a16:creationId xmlns:a16="http://schemas.microsoft.com/office/drawing/2014/main" id="{CFA95CFB-C7B1-1444-BC0D-7CC313F9C108}"/>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C215C76-E55E-5F43-83A8-C434531E9EE7}"/>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E0522A68-2159-404F-96F3-1D5BFAFBDDDB}"/>
              </a:ext>
            </a:extLst>
          </p:cNvPr>
          <p:cNvSpPr>
            <a:spLocks noGrp="1"/>
          </p:cNvSpPr>
          <p:nvPr>
            <p:ph type="sldNum" sz="quarter" idx="12"/>
          </p:nvPr>
        </p:nvSpPr>
        <p:spPr/>
        <p:txBody>
          <a:bodyPr/>
          <a:lstStyle/>
          <a:p>
            <a:pPr>
              <a:defRPr/>
            </a:pPr>
            <a:fld id="{5D7239ED-A247-3F49-9595-68E607AFDC4C}" type="slidenum">
              <a:rPr lang="en-US" smtClean="0"/>
              <a:pPr>
                <a:defRPr/>
              </a:pPr>
              <a:t>15</a:t>
            </a:fld>
            <a:endParaRPr lang="en-US" dirty="0"/>
          </a:p>
        </p:txBody>
      </p:sp>
    </p:spTree>
    <p:extLst>
      <p:ext uri="{BB962C8B-B14F-4D97-AF65-F5344CB8AC3E}">
        <p14:creationId xmlns:p14="http://schemas.microsoft.com/office/powerpoint/2010/main" val="418149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26FE-CE46-9C4C-8C51-9AFF60A4FE51}"/>
              </a:ext>
            </a:extLst>
          </p:cNvPr>
          <p:cNvSpPr>
            <a:spLocks noGrp="1"/>
          </p:cNvSpPr>
          <p:nvPr>
            <p:ph type="title"/>
          </p:nvPr>
        </p:nvSpPr>
        <p:spPr/>
        <p:txBody>
          <a:bodyPr/>
          <a:lstStyle/>
          <a:p>
            <a:r>
              <a:rPr lang="en-US" b="1" dirty="0"/>
              <a:t>Decoder</a:t>
            </a:r>
          </a:p>
        </p:txBody>
      </p:sp>
      <p:sp>
        <p:nvSpPr>
          <p:cNvPr id="3" name="Content Placeholder 2">
            <a:extLst>
              <a:ext uri="{FF2B5EF4-FFF2-40B4-BE49-F238E27FC236}">
                <a16:creationId xmlns:a16="http://schemas.microsoft.com/office/drawing/2014/main" id="{B2E0AD32-D68D-BE40-B361-34F39D234FD9}"/>
              </a:ext>
            </a:extLst>
          </p:cNvPr>
          <p:cNvSpPr>
            <a:spLocks noGrp="1"/>
          </p:cNvSpPr>
          <p:nvPr>
            <p:ph idx="1"/>
          </p:nvPr>
        </p:nvSpPr>
        <p:spPr>
          <a:xfrm>
            <a:off x="314324" y="1214437"/>
            <a:ext cx="11723347" cy="4429125"/>
          </a:xfrm>
        </p:spPr>
        <p:txBody>
          <a:bodyPr/>
          <a:lstStyle/>
          <a:p>
            <a:r>
              <a:rPr lang="en-US" dirty="0"/>
              <a:t>A stack of several recurrent units where each predicts an output </a:t>
            </a:r>
            <a:r>
              <a:rPr lang="en-US" i="1" dirty="0" err="1"/>
              <a:t>y_t</a:t>
            </a:r>
            <a:r>
              <a:rPr lang="en-US" dirty="0"/>
              <a:t> at a time step </a:t>
            </a:r>
            <a:r>
              <a:rPr lang="en-US" i="1" dirty="0"/>
              <a:t>t</a:t>
            </a:r>
            <a:r>
              <a:rPr lang="en-US" dirty="0"/>
              <a:t>.</a:t>
            </a:r>
          </a:p>
          <a:p>
            <a:r>
              <a:rPr lang="en-US" dirty="0"/>
              <a:t>Each recurrent unit accepts a hidden state from the previous unit and produces an output as well as its own hidden state.</a:t>
            </a:r>
          </a:p>
          <a:p>
            <a:r>
              <a:rPr lang="en-US" dirty="0"/>
              <a:t>In the question-answering problem, the output sequence is a collection of all words from the answer. Each word is represented as </a:t>
            </a:r>
            <a:r>
              <a:rPr lang="en-US" i="1" dirty="0" err="1"/>
              <a:t>y_i</a:t>
            </a:r>
            <a:r>
              <a:rPr lang="en-US" dirty="0"/>
              <a:t> where </a:t>
            </a:r>
            <a:r>
              <a:rPr lang="en-US" i="1" dirty="0" err="1"/>
              <a:t>i</a:t>
            </a:r>
            <a:r>
              <a:rPr lang="en-US" dirty="0"/>
              <a:t> is the order of that word.</a:t>
            </a:r>
          </a:p>
          <a:p>
            <a:r>
              <a:rPr lang="en-US" dirty="0"/>
              <a:t>Any hidden state </a:t>
            </a:r>
            <a:r>
              <a:rPr lang="en-US" i="1" dirty="0" err="1"/>
              <a:t>h_i</a:t>
            </a:r>
            <a:r>
              <a:rPr lang="en-US" i="1" dirty="0"/>
              <a:t> </a:t>
            </a:r>
            <a:r>
              <a:rPr lang="en-US" dirty="0"/>
              <a:t>is</a:t>
            </a:r>
            <a:r>
              <a:rPr lang="en-US" i="1" dirty="0"/>
              <a:t> </a:t>
            </a:r>
            <a:r>
              <a:rPr lang="en-US" dirty="0"/>
              <a:t>computed using the formula:</a:t>
            </a:r>
          </a:p>
          <a:p>
            <a:r>
              <a:rPr lang="en-US" dirty="0">
                <a:solidFill>
                  <a:srgbClr val="FF0000"/>
                </a:solidFill>
              </a:rPr>
              <a:t>As you can see, we are just using the previous hidden state to compute the next one.</a:t>
            </a:r>
          </a:p>
          <a:p>
            <a:r>
              <a:rPr lang="en-US" dirty="0"/>
              <a:t>The output </a:t>
            </a:r>
            <a:r>
              <a:rPr lang="en-US" i="1" dirty="0" err="1"/>
              <a:t>y_t</a:t>
            </a:r>
            <a:r>
              <a:rPr lang="en-US" dirty="0"/>
              <a:t> at time step </a:t>
            </a:r>
            <a:r>
              <a:rPr lang="en-US" i="1" dirty="0"/>
              <a:t>t</a:t>
            </a:r>
            <a:r>
              <a:rPr lang="en-US" dirty="0"/>
              <a:t> is computed using the formula: </a:t>
            </a:r>
          </a:p>
          <a:p>
            <a:r>
              <a:rPr lang="en-US" dirty="0"/>
              <a:t>We calculate the outputs using the hidden state at the current time step together with the respective weight W(S). </a:t>
            </a:r>
            <a:r>
              <a:rPr lang="en-US" dirty="0" err="1"/>
              <a:t>Softmax</a:t>
            </a:r>
            <a:r>
              <a:rPr lang="en-US" dirty="0"/>
              <a:t> is used to create a probability vector which will help us determine the final output (e.g. word in the question-answering problem).</a:t>
            </a:r>
          </a:p>
          <a:p>
            <a:r>
              <a:rPr lang="en-US" b="1" dirty="0"/>
              <a:t>The power of this model lies in the fact that it can map sequences of different lengths to each other.</a:t>
            </a:r>
            <a:r>
              <a:rPr lang="en-US" dirty="0"/>
              <a:t> As you can see the inputs and outputs are not correlated and their lengths can differ. This opens a whole new range of problems which can now be solved using such architecture.</a:t>
            </a:r>
          </a:p>
        </p:txBody>
      </p:sp>
      <p:sp>
        <p:nvSpPr>
          <p:cNvPr id="4" name="Date Placeholder 3">
            <a:extLst>
              <a:ext uri="{FF2B5EF4-FFF2-40B4-BE49-F238E27FC236}">
                <a16:creationId xmlns:a16="http://schemas.microsoft.com/office/drawing/2014/main" id="{D9CD7E50-FBE4-4E45-A8AF-0D6CA33D2AB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9FA32636-2EF6-8D4D-94C0-9C24185E886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AB35464-1352-5243-982F-47A6A300BD6F}"/>
              </a:ext>
            </a:extLst>
          </p:cNvPr>
          <p:cNvSpPr>
            <a:spLocks noGrp="1"/>
          </p:cNvSpPr>
          <p:nvPr>
            <p:ph type="sldNum" sz="quarter" idx="12"/>
          </p:nvPr>
        </p:nvSpPr>
        <p:spPr/>
        <p:txBody>
          <a:bodyPr/>
          <a:lstStyle/>
          <a:p>
            <a:pPr>
              <a:defRPr/>
            </a:pPr>
            <a:fld id="{5D7239ED-A247-3F49-9595-68E607AFDC4C}" type="slidenum">
              <a:rPr lang="en-US" smtClean="0"/>
              <a:pPr>
                <a:defRPr/>
              </a:pPr>
              <a:t>16</a:t>
            </a:fld>
            <a:endParaRPr lang="en-US" dirty="0"/>
          </a:p>
        </p:txBody>
      </p:sp>
      <p:pic>
        <p:nvPicPr>
          <p:cNvPr id="7" name="Picture 6">
            <a:extLst>
              <a:ext uri="{FF2B5EF4-FFF2-40B4-BE49-F238E27FC236}">
                <a16:creationId xmlns:a16="http://schemas.microsoft.com/office/drawing/2014/main" id="{9030478C-BE9A-FB47-90CD-FCDE97604597}"/>
              </a:ext>
            </a:extLst>
          </p:cNvPr>
          <p:cNvPicPr>
            <a:picLocks noChangeAspect="1"/>
          </p:cNvPicPr>
          <p:nvPr/>
        </p:nvPicPr>
        <p:blipFill>
          <a:blip r:embed="rId2"/>
          <a:stretch>
            <a:fillRect/>
          </a:stretch>
        </p:blipFill>
        <p:spPr>
          <a:xfrm>
            <a:off x="6732588" y="3066384"/>
            <a:ext cx="2463800" cy="407859"/>
          </a:xfrm>
          <a:prstGeom prst="rect">
            <a:avLst/>
          </a:prstGeom>
        </p:spPr>
      </p:pic>
      <p:pic>
        <p:nvPicPr>
          <p:cNvPr id="8" name="Picture 7">
            <a:extLst>
              <a:ext uri="{FF2B5EF4-FFF2-40B4-BE49-F238E27FC236}">
                <a16:creationId xmlns:a16="http://schemas.microsoft.com/office/drawing/2014/main" id="{A0B737D7-4496-FF48-9D82-B76BCD63CB45}"/>
              </a:ext>
            </a:extLst>
          </p:cNvPr>
          <p:cNvPicPr>
            <a:picLocks noChangeAspect="1"/>
          </p:cNvPicPr>
          <p:nvPr/>
        </p:nvPicPr>
        <p:blipFill>
          <a:blip r:embed="rId3"/>
          <a:stretch>
            <a:fillRect/>
          </a:stretch>
        </p:blipFill>
        <p:spPr>
          <a:xfrm>
            <a:off x="7651750" y="3913060"/>
            <a:ext cx="2463800" cy="379668"/>
          </a:xfrm>
          <a:prstGeom prst="rect">
            <a:avLst/>
          </a:prstGeom>
        </p:spPr>
      </p:pic>
    </p:spTree>
    <p:extLst>
      <p:ext uri="{BB962C8B-B14F-4D97-AF65-F5344CB8AC3E}">
        <p14:creationId xmlns:p14="http://schemas.microsoft.com/office/powerpoint/2010/main" val="3110706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6329A4-5EA3-4048-AFA6-E40B8C94A1C9}"/>
              </a:ext>
            </a:extLst>
          </p:cNvPr>
          <p:cNvSpPr>
            <a:spLocks noGrp="1"/>
          </p:cNvSpPr>
          <p:nvPr>
            <p:ph idx="1"/>
          </p:nvPr>
        </p:nvSpPr>
        <p:spPr>
          <a:xfrm>
            <a:off x="314325" y="220662"/>
            <a:ext cx="11387137" cy="4429125"/>
          </a:xfrm>
        </p:spPr>
        <p:txBody>
          <a:bodyPr/>
          <a:lstStyle/>
          <a:p>
            <a:r>
              <a:rPr lang="en-US" b="1" dirty="0"/>
              <a:t>The working of the decoder is different during the </a:t>
            </a:r>
            <a:r>
              <a:rPr lang="en-US" b="1" dirty="0">
                <a:solidFill>
                  <a:srgbClr val="FF0000"/>
                </a:solidFill>
              </a:rPr>
              <a:t>training</a:t>
            </a:r>
            <a:r>
              <a:rPr lang="en-US" b="1" dirty="0"/>
              <a:t> and </a:t>
            </a:r>
            <a:r>
              <a:rPr lang="en-US" b="1" dirty="0">
                <a:solidFill>
                  <a:srgbClr val="FF0000"/>
                </a:solidFill>
              </a:rPr>
              <a:t>testing</a:t>
            </a:r>
            <a:r>
              <a:rPr lang="en-US" b="1" dirty="0"/>
              <a:t> phase</a:t>
            </a:r>
            <a:r>
              <a:rPr lang="en-US" dirty="0"/>
              <a:t> unlike the encoder part of the model which works in the same fashion in training and test phase.</a:t>
            </a:r>
          </a:p>
          <a:p>
            <a:r>
              <a:rPr lang="en-US" dirty="0"/>
              <a:t>For the decoder to recognize the starting and end of the sequence, we will add START_ at the beginning of the output sequence and _END at the end of the output sequence.</a:t>
            </a:r>
          </a:p>
          <a:p>
            <a:r>
              <a:rPr lang="en-US" dirty="0"/>
              <a:t>you will not have the target sentence to feed to the decoder. Instead, simply feed the decoder the word that it output at the previous step</a:t>
            </a:r>
          </a:p>
          <a:p>
            <a:endParaRPr lang="en-US" dirty="0"/>
          </a:p>
        </p:txBody>
      </p:sp>
      <p:sp>
        <p:nvSpPr>
          <p:cNvPr id="4" name="Date Placeholder 3">
            <a:extLst>
              <a:ext uri="{FF2B5EF4-FFF2-40B4-BE49-F238E27FC236}">
                <a16:creationId xmlns:a16="http://schemas.microsoft.com/office/drawing/2014/main" id="{13A46485-2945-FA41-95F8-A3442CC95B1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C2D0BF8-1C97-DC48-93C1-267494581BF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CE3FA12-EA7A-024F-9F7A-C4C9119E4E70}"/>
              </a:ext>
            </a:extLst>
          </p:cNvPr>
          <p:cNvSpPr>
            <a:spLocks noGrp="1"/>
          </p:cNvSpPr>
          <p:nvPr>
            <p:ph type="sldNum" sz="quarter" idx="12"/>
          </p:nvPr>
        </p:nvSpPr>
        <p:spPr/>
        <p:txBody>
          <a:bodyPr/>
          <a:lstStyle/>
          <a:p>
            <a:pPr>
              <a:defRPr/>
            </a:pPr>
            <a:fld id="{5D7239ED-A247-3F49-9595-68E607AFDC4C}" type="slidenum">
              <a:rPr lang="en-US" smtClean="0"/>
              <a:pPr>
                <a:defRPr/>
              </a:pPr>
              <a:t>17</a:t>
            </a:fld>
            <a:endParaRPr lang="en-US" dirty="0"/>
          </a:p>
        </p:txBody>
      </p:sp>
      <p:pic>
        <p:nvPicPr>
          <p:cNvPr id="7" name="Picture 6">
            <a:extLst>
              <a:ext uri="{FF2B5EF4-FFF2-40B4-BE49-F238E27FC236}">
                <a16:creationId xmlns:a16="http://schemas.microsoft.com/office/drawing/2014/main" id="{FE220D03-2DAC-EE45-B0B3-B59BAC269DE2}"/>
              </a:ext>
            </a:extLst>
          </p:cNvPr>
          <p:cNvPicPr>
            <a:picLocks noChangeAspect="1"/>
          </p:cNvPicPr>
          <p:nvPr/>
        </p:nvPicPr>
        <p:blipFill>
          <a:blip r:embed="rId2"/>
          <a:stretch>
            <a:fillRect/>
          </a:stretch>
        </p:blipFill>
        <p:spPr>
          <a:xfrm>
            <a:off x="0" y="2588689"/>
            <a:ext cx="7415213" cy="4122195"/>
          </a:xfrm>
          <a:prstGeom prst="rect">
            <a:avLst/>
          </a:prstGeom>
        </p:spPr>
      </p:pic>
      <p:pic>
        <p:nvPicPr>
          <p:cNvPr id="8" name="Picture 7">
            <a:extLst>
              <a:ext uri="{FF2B5EF4-FFF2-40B4-BE49-F238E27FC236}">
                <a16:creationId xmlns:a16="http://schemas.microsoft.com/office/drawing/2014/main" id="{76D2BB1A-F558-B44E-9791-9A32D9A08B93}"/>
              </a:ext>
            </a:extLst>
          </p:cNvPr>
          <p:cNvPicPr>
            <a:picLocks noChangeAspect="1"/>
          </p:cNvPicPr>
          <p:nvPr/>
        </p:nvPicPr>
        <p:blipFill>
          <a:blip r:embed="rId3"/>
          <a:stretch>
            <a:fillRect/>
          </a:stretch>
        </p:blipFill>
        <p:spPr>
          <a:xfrm>
            <a:off x="7036373" y="4132494"/>
            <a:ext cx="5155627" cy="2657013"/>
          </a:xfrm>
          <a:prstGeom prst="rect">
            <a:avLst/>
          </a:prstGeom>
        </p:spPr>
      </p:pic>
    </p:spTree>
    <p:extLst>
      <p:ext uri="{BB962C8B-B14F-4D97-AF65-F5344CB8AC3E}">
        <p14:creationId xmlns:p14="http://schemas.microsoft.com/office/powerpoint/2010/main" val="1170104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8F19-2E39-BC4C-BFEA-B22931B9BB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D5182F-1913-4F47-8BFA-DBA8878A808B}"/>
              </a:ext>
            </a:extLst>
          </p:cNvPr>
          <p:cNvSpPr>
            <a:spLocks noGrp="1"/>
          </p:cNvSpPr>
          <p:nvPr>
            <p:ph idx="1"/>
          </p:nvPr>
        </p:nvSpPr>
        <p:spPr/>
        <p:txBody>
          <a:bodyPr/>
          <a:lstStyle/>
          <a:p>
            <a:r>
              <a:rPr lang="en-US" dirty="0">
                <a:solidFill>
                  <a:srgbClr val="FF0000"/>
                </a:solidFill>
              </a:rPr>
              <a:t>The initial states (ho, co) of the decoder is set to the final states of the encoder</a:t>
            </a:r>
            <a:r>
              <a:rPr lang="en-US" dirty="0"/>
              <a:t>. It can be thought of as that the decoder is trained to generate the output based on the information gathered by the encoder.</a:t>
            </a:r>
          </a:p>
          <a:p>
            <a:r>
              <a:rPr lang="en-US" dirty="0"/>
              <a:t>Firstly, we input the </a:t>
            </a:r>
            <a:r>
              <a:rPr lang="en-US" dirty="0">
                <a:solidFill>
                  <a:srgbClr val="FF0000"/>
                </a:solidFill>
              </a:rPr>
              <a:t>START_ so that the decoder starts generating</a:t>
            </a:r>
            <a:r>
              <a:rPr lang="en-US" dirty="0"/>
              <a:t> the next word. And after the last word in the Hindi sentence, we make the </a:t>
            </a:r>
            <a:r>
              <a:rPr lang="en-US" dirty="0">
                <a:solidFill>
                  <a:srgbClr val="FF0000"/>
                </a:solidFill>
              </a:rPr>
              <a:t>decoder learn to predict the _END</a:t>
            </a:r>
            <a:r>
              <a:rPr lang="en-US" dirty="0"/>
              <a:t>.</a:t>
            </a:r>
          </a:p>
          <a:p>
            <a:r>
              <a:rPr lang="en-US" dirty="0"/>
              <a:t>Here we use the teacher forcing technique where the input at each time step is actual output and not the predicted output from the last time step.</a:t>
            </a:r>
          </a:p>
          <a:p>
            <a:r>
              <a:rPr lang="en-US" dirty="0"/>
              <a:t>At last, the loss is calculated on the predicted outputs from each time step and the errors are backpropagated through time to update the parameters of the model.</a:t>
            </a:r>
          </a:p>
          <a:p>
            <a:r>
              <a:rPr lang="en-US" dirty="0"/>
              <a:t>The final states of the decoder are discarded as we got the output hence it is of no use.</a:t>
            </a:r>
          </a:p>
          <a:p>
            <a:endParaRPr lang="en-US" dirty="0"/>
          </a:p>
        </p:txBody>
      </p:sp>
      <p:sp>
        <p:nvSpPr>
          <p:cNvPr id="4" name="Date Placeholder 3">
            <a:extLst>
              <a:ext uri="{FF2B5EF4-FFF2-40B4-BE49-F238E27FC236}">
                <a16:creationId xmlns:a16="http://schemas.microsoft.com/office/drawing/2014/main" id="{B1574165-8AA0-7B4C-8CDE-E4BD67E088E6}"/>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1738F31-FCF0-CD41-B486-AA480944257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647EDCE0-88D5-0545-B7BD-502B37B7A8D7}"/>
              </a:ext>
            </a:extLst>
          </p:cNvPr>
          <p:cNvSpPr>
            <a:spLocks noGrp="1"/>
          </p:cNvSpPr>
          <p:nvPr>
            <p:ph type="sldNum" sz="quarter" idx="12"/>
          </p:nvPr>
        </p:nvSpPr>
        <p:spPr/>
        <p:txBody>
          <a:bodyPr/>
          <a:lstStyle/>
          <a:p>
            <a:pPr>
              <a:defRPr/>
            </a:pPr>
            <a:fld id="{5D7239ED-A247-3F49-9595-68E607AFDC4C}" type="slidenum">
              <a:rPr lang="en-US" smtClean="0"/>
              <a:pPr>
                <a:defRPr/>
              </a:pPr>
              <a:t>18</a:t>
            </a:fld>
            <a:endParaRPr lang="en-US" dirty="0"/>
          </a:p>
        </p:txBody>
      </p:sp>
    </p:spTree>
    <p:extLst>
      <p:ext uri="{BB962C8B-B14F-4D97-AF65-F5344CB8AC3E}">
        <p14:creationId xmlns:p14="http://schemas.microsoft.com/office/powerpoint/2010/main" val="2191572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73B1-FB2E-E24D-A96D-CBCE3FC746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DB07F-515B-6C41-97C6-99FAF30B13A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514C686-69D3-8D41-B925-A06A2028808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2A73B42-D0B1-B84F-B2F0-0DDE4395BC61}"/>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7E357C97-41CD-7D48-A7FB-111E11E4125D}"/>
              </a:ext>
            </a:extLst>
          </p:cNvPr>
          <p:cNvSpPr>
            <a:spLocks noGrp="1"/>
          </p:cNvSpPr>
          <p:nvPr>
            <p:ph type="sldNum" sz="quarter" idx="12"/>
          </p:nvPr>
        </p:nvSpPr>
        <p:spPr/>
        <p:txBody>
          <a:bodyPr/>
          <a:lstStyle/>
          <a:p>
            <a:pPr>
              <a:defRPr/>
            </a:pPr>
            <a:fld id="{5D7239ED-A247-3F49-9595-68E607AFDC4C}" type="slidenum">
              <a:rPr lang="en-US" smtClean="0"/>
              <a:pPr>
                <a:defRPr/>
              </a:pPr>
              <a:t>19</a:t>
            </a:fld>
            <a:endParaRPr lang="en-US" dirty="0"/>
          </a:p>
        </p:txBody>
      </p:sp>
      <p:pic>
        <p:nvPicPr>
          <p:cNvPr id="7" name="Picture 6">
            <a:extLst>
              <a:ext uri="{FF2B5EF4-FFF2-40B4-BE49-F238E27FC236}">
                <a16:creationId xmlns:a16="http://schemas.microsoft.com/office/drawing/2014/main" id="{1FA97746-4DCD-914E-9292-99EE7EF78173}"/>
              </a:ext>
            </a:extLst>
          </p:cNvPr>
          <p:cNvPicPr>
            <a:picLocks noChangeAspect="1"/>
          </p:cNvPicPr>
          <p:nvPr/>
        </p:nvPicPr>
        <p:blipFill>
          <a:blip r:embed="rId2"/>
          <a:stretch>
            <a:fillRect/>
          </a:stretch>
        </p:blipFill>
        <p:spPr>
          <a:xfrm>
            <a:off x="314324" y="461684"/>
            <a:ext cx="11782425" cy="6047065"/>
          </a:xfrm>
          <a:prstGeom prst="rect">
            <a:avLst/>
          </a:prstGeom>
        </p:spPr>
      </p:pic>
    </p:spTree>
    <p:extLst>
      <p:ext uri="{BB962C8B-B14F-4D97-AF65-F5344CB8AC3E}">
        <p14:creationId xmlns:p14="http://schemas.microsoft.com/office/powerpoint/2010/main" val="61910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8BD4-F3C5-5641-96A9-F3B1F6BA161A}"/>
              </a:ext>
            </a:extLst>
          </p:cNvPr>
          <p:cNvSpPr>
            <a:spLocks noGrp="1"/>
          </p:cNvSpPr>
          <p:nvPr>
            <p:ph type="title"/>
          </p:nvPr>
        </p:nvSpPr>
        <p:spPr/>
        <p:txBody>
          <a:bodyPr>
            <a:normAutofit/>
          </a:bodyPr>
          <a:lstStyle/>
          <a:p>
            <a:r>
              <a:rPr lang="en-US" dirty="0"/>
              <a:t>NLP - Word embedding</a:t>
            </a:r>
          </a:p>
        </p:txBody>
      </p:sp>
      <p:sp>
        <p:nvSpPr>
          <p:cNvPr id="3" name="Content Placeholder 2">
            <a:extLst>
              <a:ext uri="{FF2B5EF4-FFF2-40B4-BE49-F238E27FC236}">
                <a16:creationId xmlns:a16="http://schemas.microsoft.com/office/drawing/2014/main" id="{113F01D9-8B06-4149-AC5A-BEEF85A9C0B0}"/>
              </a:ext>
            </a:extLst>
          </p:cNvPr>
          <p:cNvSpPr>
            <a:spLocks noGrp="1"/>
          </p:cNvSpPr>
          <p:nvPr>
            <p:ph idx="1"/>
          </p:nvPr>
        </p:nvSpPr>
        <p:spPr>
          <a:xfrm>
            <a:off x="243682" y="1349536"/>
            <a:ext cx="11793989" cy="4819770"/>
          </a:xfrm>
        </p:spPr>
        <p:txBody>
          <a:bodyPr/>
          <a:lstStyle/>
          <a:p>
            <a:r>
              <a:rPr lang="en-US" dirty="0"/>
              <a:t>Most of the state-of-the-art NLP applications, such as machine translation, automatic summarization, parsing, sentiment analysis, and more, are now based (at least in part) on RNNs.</a:t>
            </a:r>
          </a:p>
          <a:p>
            <a:r>
              <a:rPr lang="en-US" dirty="0"/>
              <a:t>Word embeddings provide a </a:t>
            </a:r>
            <a:r>
              <a:rPr lang="en-US" dirty="0">
                <a:solidFill>
                  <a:srgbClr val="FF0000"/>
                </a:solidFill>
              </a:rPr>
              <a:t>dense representation</a:t>
            </a:r>
            <a:r>
              <a:rPr lang="en-US" dirty="0"/>
              <a:t> of words and their relative meanings</a:t>
            </a:r>
          </a:p>
          <a:p>
            <a:r>
              <a:rPr lang="en-US" dirty="0"/>
              <a:t>Word embeddings </a:t>
            </a:r>
            <a:r>
              <a:rPr lang="en-US" dirty="0">
                <a:solidFill>
                  <a:srgbClr val="FF0000"/>
                </a:solidFill>
              </a:rPr>
              <a:t>can be learned</a:t>
            </a:r>
            <a:r>
              <a:rPr lang="en-US" dirty="0"/>
              <a:t> from text data and </a:t>
            </a:r>
            <a:r>
              <a:rPr lang="en-US" dirty="0">
                <a:solidFill>
                  <a:srgbClr val="FF0000"/>
                </a:solidFill>
              </a:rPr>
              <a:t>reused</a:t>
            </a:r>
            <a:r>
              <a:rPr lang="en-US" dirty="0"/>
              <a:t> among projects. They can also be learned as part of fitting a neural network on text data.</a:t>
            </a:r>
          </a:p>
          <a:p>
            <a:r>
              <a:rPr lang="en-US" dirty="0"/>
              <a:t>It is an improvement over the traditional </a:t>
            </a:r>
            <a:r>
              <a:rPr lang="en-US" dirty="0">
                <a:solidFill>
                  <a:srgbClr val="FF0000"/>
                </a:solidFill>
              </a:rPr>
              <a:t>bag-of-word</a:t>
            </a:r>
            <a:r>
              <a:rPr lang="en-US" dirty="0"/>
              <a:t> model encoding schemes where large </a:t>
            </a:r>
            <a:r>
              <a:rPr lang="en-US" dirty="0">
                <a:solidFill>
                  <a:srgbClr val="FF0000"/>
                </a:solidFill>
              </a:rPr>
              <a:t>sparse vectors </a:t>
            </a:r>
            <a:r>
              <a:rPr lang="en-US" dirty="0"/>
              <a:t>were used to represent each word or to score each word within a vector to represent an entire vocabulary. These representations were sparse because the vocabularies were vast and a given word or document would be represented by a large vector comprised mostly of zero values.</a:t>
            </a:r>
          </a:p>
          <a:p>
            <a:r>
              <a:rPr lang="en-US" dirty="0"/>
              <a:t>Instead, in an </a:t>
            </a:r>
            <a:r>
              <a:rPr lang="en-US" dirty="0">
                <a:solidFill>
                  <a:srgbClr val="FF0000"/>
                </a:solidFill>
              </a:rPr>
              <a:t>embedding</a:t>
            </a:r>
            <a:r>
              <a:rPr lang="en-US" dirty="0"/>
              <a:t>, words are represented by dense vectors where a vector represents the projection of the word into a </a:t>
            </a:r>
            <a:r>
              <a:rPr lang="en-US" dirty="0">
                <a:solidFill>
                  <a:srgbClr val="FF0000"/>
                </a:solidFill>
              </a:rPr>
              <a:t>continuous vector space</a:t>
            </a:r>
            <a:r>
              <a:rPr lang="en-US" dirty="0"/>
              <a:t>.</a:t>
            </a:r>
          </a:p>
          <a:p>
            <a:r>
              <a:rPr lang="en-US" dirty="0"/>
              <a:t>The position of a word within the vector space is learned from text and is based on the words that surround the word when it is used.</a:t>
            </a:r>
          </a:p>
          <a:p>
            <a:endParaRPr lang="en-US" dirty="0"/>
          </a:p>
        </p:txBody>
      </p:sp>
      <p:sp>
        <p:nvSpPr>
          <p:cNvPr id="4" name="Date Placeholder 3">
            <a:extLst>
              <a:ext uri="{FF2B5EF4-FFF2-40B4-BE49-F238E27FC236}">
                <a16:creationId xmlns:a16="http://schemas.microsoft.com/office/drawing/2014/main" id="{32D21483-3258-3E4F-A57F-CAB036566AE6}"/>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6402E06B-985B-084F-950B-214A501D6F28}"/>
              </a:ext>
            </a:extLst>
          </p:cNvPr>
          <p:cNvSpPr>
            <a:spLocks noGrp="1"/>
          </p:cNvSpPr>
          <p:nvPr>
            <p:ph type="sldNum" sz="quarter" idx="12"/>
          </p:nvPr>
        </p:nvSpPr>
        <p:spPr/>
        <p:txBody>
          <a:bodyPr/>
          <a:lstStyle/>
          <a:p>
            <a:pPr>
              <a:defRPr/>
            </a:pPr>
            <a:fld id="{5D7239ED-A247-3F49-9595-68E607AFDC4C}" type="slidenum">
              <a:rPr lang="en-US" smtClean="0"/>
              <a:pPr>
                <a:defRPr/>
              </a:pPr>
              <a:t>2</a:t>
            </a:fld>
            <a:endParaRPr lang="en-US" dirty="0"/>
          </a:p>
        </p:txBody>
      </p:sp>
      <p:sp>
        <p:nvSpPr>
          <p:cNvPr id="6" name="Footer Placeholder 5">
            <a:extLst>
              <a:ext uri="{FF2B5EF4-FFF2-40B4-BE49-F238E27FC236}">
                <a16:creationId xmlns:a16="http://schemas.microsoft.com/office/drawing/2014/main" id="{60185D35-8870-7F4E-B89B-98C117C5F6B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56791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552E5-8AB4-344E-9CE0-34C1D7E94010}"/>
              </a:ext>
            </a:extLst>
          </p:cNvPr>
          <p:cNvSpPr>
            <a:spLocks noGrp="1"/>
          </p:cNvSpPr>
          <p:nvPr>
            <p:ph idx="1"/>
          </p:nvPr>
        </p:nvSpPr>
        <p:spPr>
          <a:xfrm>
            <a:off x="208641" y="389683"/>
            <a:ext cx="6444821" cy="5882530"/>
          </a:xfrm>
        </p:spPr>
        <p:txBody>
          <a:bodyPr/>
          <a:lstStyle/>
          <a:p>
            <a:r>
              <a:rPr lang="en-US" dirty="0"/>
              <a:t>Example: Translate English sentences to French</a:t>
            </a:r>
          </a:p>
          <a:p>
            <a:r>
              <a:rPr lang="en-US" dirty="0"/>
              <a:t>The English sentences are fed to the encoder, and the decoder outputs the French translations.</a:t>
            </a:r>
          </a:p>
          <a:p>
            <a:r>
              <a:rPr lang="en-US" dirty="0"/>
              <a:t> Note that the French translations are also used as inputs to the decoder, but shifted back by one step.</a:t>
            </a:r>
          </a:p>
          <a:p>
            <a:r>
              <a:rPr lang="en-US" dirty="0"/>
              <a:t>For the very first word, it is given the start-of-sequence (SOS) token. </a:t>
            </a:r>
          </a:p>
          <a:p>
            <a:r>
              <a:rPr lang="en-US" dirty="0"/>
              <a:t>The decoder is expected to end the sentence with an end-of-sequence (EOS) token.</a:t>
            </a:r>
          </a:p>
          <a:p>
            <a:r>
              <a:rPr lang="en-US" dirty="0"/>
              <a:t>Note that </a:t>
            </a:r>
            <a:r>
              <a:rPr lang="en-US" dirty="0">
                <a:solidFill>
                  <a:srgbClr val="FF0000"/>
                </a:solidFill>
              </a:rPr>
              <a:t>the English sentences are reversed before they are fed to the encoder</a:t>
            </a:r>
            <a:r>
              <a:rPr lang="en-US" dirty="0"/>
              <a:t>. </a:t>
            </a:r>
          </a:p>
          <a:p>
            <a:r>
              <a:rPr lang="en-US" dirty="0"/>
              <a:t>This ensures that the beginning of the English sentence will be fed last to the encoder, which is useful because that’s generally the first thing that the decoder needs to translate.</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B53A553A-5138-804F-882A-B9C85EA4F673}"/>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0225D66C-6F67-7D4A-A4B5-54F504D5B129}"/>
              </a:ext>
            </a:extLst>
          </p:cNvPr>
          <p:cNvSpPr>
            <a:spLocks noGrp="1"/>
          </p:cNvSpPr>
          <p:nvPr>
            <p:ph type="ftr" sz="quarter" idx="11"/>
          </p:nvPr>
        </p:nvSpPr>
        <p:spPr/>
        <p:txBody>
          <a:bodyPr/>
          <a:lstStyle/>
          <a:p>
            <a:pPr>
              <a:defRPr/>
            </a:pPr>
            <a:r>
              <a:rPr lang="en-US" dirty="0"/>
              <a:t>Dr. Malak Abdullah</a:t>
            </a:r>
          </a:p>
        </p:txBody>
      </p:sp>
      <p:sp>
        <p:nvSpPr>
          <p:cNvPr id="6" name="Slide Number Placeholder 5">
            <a:extLst>
              <a:ext uri="{FF2B5EF4-FFF2-40B4-BE49-F238E27FC236}">
                <a16:creationId xmlns:a16="http://schemas.microsoft.com/office/drawing/2014/main" id="{7422757D-68BD-BC42-847B-5631B5E1AE4A}"/>
              </a:ext>
            </a:extLst>
          </p:cNvPr>
          <p:cNvSpPr>
            <a:spLocks noGrp="1"/>
          </p:cNvSpPr>
          <p:nvPr>
            <p:ph type="sldNum" sz="quarter" idx="12"/>
          </p:nvPr>
        </p:nvSpPr>
        <p:spPr/>
        <p:txBody>
          <a:bodyPr/>
          <a:lstStyle/>
          <a:p>
            <a:pPr>
              <a:defRPr/>
            </a:pPr>
            <a:fld id="{5D7239ED-A247-3F49-9595-68E607AFDC4C}" type="slidenum">
              <a:rPr lang="en-US" smtClean="0"/>
              <a:pPr>
                <a:defRPr/>
              </a:pPr>
              <a:t>20</a:t>
            </a:fld>
            <a:endParaRPr lang="en-US" dirty="0"/>
          </a:p>
        </p:txBody>
      </p:sp>
      <p:pic>
        <p:nvPicPr>
          <p:cNvPr id="7" name="Picture 6">
            <a:extLst>
              <a:ext uri="{FF2B5EF4-FFF2-40B4-BE49-F238E27FC236}">
                <a16:creationId xmlns:a16="http://schemas.microsoft.com/office/drawing/2014/main" id="{A4BF5C44-DD7C-0F4B-AFD4-8CCFF9060E43}"/>
              </a:ext>
            </a:extLst>
          </p:cNvPr>
          <p:cNvPicPr>
            <a:picLocks noChangeAspect="1"/>
          </p:cNvPicPr>
          <p:nvPr/>
        </p:nvPicPr>
        <p:blipFill>
          <a:blip r:embed="rId2"/>
          <a:stretch>
            <a:fillRect/>
          </a:stretch>
        </p:blipFill>
        <p:spPr>
          <a:xfrm>
            <a:off x="6604641" y="1085348"/>
            <a:ext cx="5587359" cy="3957053"/>
          </a:xfrm>
          <a:prstGeom prst="rect">
            <a:avLst/>
          </a:prstGeom>
        </p:spPr>
      </p:pic>
    </p:spTree>
    <p:extLst>
      <p:ext uri="{BB962C8B-B14F-4D97-AF65-F5344CB8AC3E}">
        <p14:creationId xmlns:p14="http://schemas.microsoft.com/office/powerpoint/2010/main" val="2651072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BD69-85D6-A74E-A34B-164E9C611ED5}"/>
              </a:ext>
            </a:extLst>
          </p:cNvPr>
          <p:cNvSpPr>
            <a:spLocks noGrp="1"/>
          </p:cNvSpPr>
          <p:nvPr>
            <p:ph type="title"/>
          </p:nvPr>
        </p:nvSpPr>
        <p:spPr/>
        <p:txBody>
          <a:bodyPr>
            <a:normAutofit/>
          </a:bodyPr>
          <a:lstStyle/>
          <a:p>
            <a:r>
              <a:rPr lang="en-US" sz="2800" dirty="0"/>
              <a:t>The encoder-decoder recurrent neural network architecture is the core technology inside </a:t>
            </a:r>
            <a:r>
              <a:rPr lang="en-US" sz="2800" dirty="0">
                <a:solidFill>
                  <a:srgbClr val="FF0000"/>
                </a:solidFill>
              </a:rPr>
              <a:t>Google’s </a:t>
            </a:r>
            <a:r>
              <a:rPr lang="en-US" sz="2800" dirty="0"/>
              <a:t>translate service.</a:t>
            </a:r>
          </a:p>
        </p:txBody>
      </p:sp>
      <p:sp>
        <p:nvSpPr>
          <p:cNvPr id="3" name="Content Placeholder 2">
            <a:extLst>
              <a:ext uri="{FF2B5EF4-FFF2-40B4-BE49-F238E27FC236}">
                <a16:creationId xmlns:a16="http://schemas.microsoft.com/office/drawing/2014/main" id="{312BD230-0B24-0E4A-931D-15F52438CAEE}"/>
              </a:ext>
            </a:extLst>
          </p:cNvPr>
          <p:cNvSpPr>
            <a:spLocks noGrp="1"/>
          </p:cNvSpPr>
          <p:nvPr>
            <p:ph idx="1"/>
          </p:nvPr>
        </p:nvSpPr>
        <p:spPr/>
        <p:txBody>
          <a:bodyPr/>
          <a:lstStyle/>
          <a:p>
            <a:r>
              <a:rPr lang="en-US" dirty="0"/>
              <a:t>At each step, the decoder outputs a score for each word in the output vocabulary (i.e., French), and then the </a:t>
            </a:r>
            <a:r>
              <a:rPr lang="en-US" dirty="0" err="1"/>
              <a:t>softmax</a:t>
            </a:r>
            <a:r>
              <a:rPr lang="en-US" dirty="0"/>
              <a:t> layer turns these scores into probabilities. For example, at the first step the word “Je” may have a probability of 20%, “Tu” may have a probability of 1%, and so on. </a:t>
            </a:r>
          </a:p>
          <a:p>
            <a:r>
              <a:rPr lang="en-US" dirty="0"/>
              <a:t>The word with the highest probability is output. This is very much like a regular classification task, so you can train the model using the "</a:t>
            </a:r>
            <a:r>
              <a:rPr lang="en-US" dirty="0" err="1"/>
              <a:t>sparse_categorical_crossentropy</a:t>
            </a:r>
            <a:r>
              <a:rPr lang="en-US" dirty="0"/>
              <a:t>" loss, much like we did in the Char-RNN model.</a:t>
            </a:r>
          </a:p>
          <a:p>
            <a:r>
              <a:rPr lang="en-US" dirty="0"/>
              <a:t>Translating “What are you doing today?” from English to Chinese has input of 5 words and output of 7 symbols (</a:t>
            </a:r>
            <a:r>
              <a:rPr lang="ja-JP" altLang="en-US"/>
              <a:t>今天你在做什麼？</a:t>
            </a:r>
            <a:r>
              <a:rPr lang="en-US" altLang="ja-JP" dirty="0"/>
              <a:t>). </a:t>
            </a:r>
            <a:endParaRPr lang="en-US" dirty="0"/>
          </a:p>
          <a:p>
            <a:r>
              <a:rPr lang="en-US" dirty="0"/>
              <a:t>Clearly, we can’t use a regular LSTM network to map each word from the English sentence to the Chinese sentence.</a:t>
            </a:r>
          </a:p>
          <a:p>
            <a:endParaRPr lang="en-US" dirty="0"/>
          </a:p>
          <a:p>
            <a:endParaRPr lang="en-US" dirty="0"/>
          </a:p>
        </p:txBody>
      </p:sp>
      <p:sp>
        <p:nvSpPr>
          <p:cNvPr id="4" name="Date Placeholder 3">
            <a:extLst>
              <a:ext uri="{FF2B5EF4-FFF2-40B4-BE49-F238E27FC236}">
                <a16:creationId xmlns:a16="http://schemas.microsoft.com/office/drawing/2014/main" id="{0DC9493D-AF77-9640-9560-94496D6ABF98}"/>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4988E580-F057-DB42-B43F-0A5452E43C10}"/>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A790BF9-38EA-B241-BAF2-B99E1E249CA2}"/>
              </a:ext>
            </a:extLst>
          </p:cNvPr>
          <p:cNvSpPr>
            <a:spLocks noGrp="1"/>
          </p:cNvSpPr>
          <p:nvPr>
            <p:ph type="sldNum" sz="quarter" idx="12"/>
          </p:nvPr>
        </p:nvSpPr>
        <p:spPr/>
        <p:txBody>
          <a:bodyPr/>
          <a:lstStyle/>
          <a:p>
            <a:pPr>
              <a:defRPr/>
            </a:pPr>
            <a:fld id="{5D7239ED-A247-3F49-9595-68E607AFDC4C}" type="slidenum">
              <a:rPr lang="en-US" smtClean="0"/>
              <a:pPr>
                <a:defRPr/>
              </a:pPr>
              <a:t>21</a:t>
            </a:fld>
            <a:endParaRPr lang="en-US" dirty="0"/>
          </a:p>
        </p:txBody>
      </p:sp>
    </p:spTree>
    <p:extLst>
      <p:ext uri="{BB962C8B-B14F-4D97-AF65-F5344CB8AC3E}">
        <p14:creationId xmlns:p14="http://schemas.microsoft.com/office/powerpoint/2010/main" val="131042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CF0CD1-7E92-2840-8741-8580C1E6DC2E}"/>
              </a:ext>
            </a:extLst>
          </p:cNvPr>
          <p:cNvSpPr>
            <a:spLocks noGrp="1"/>
          </p:cNvSpPr>
          <p:nvPr>
            <p:ph idx="1"/>
          </p:nvPr>
        </p:nvSpPr>
        <p:spPr>
          <a:xfrm>
            <a:off x="151607" y="220662"/>
            <a:ext cx="6553993" cy="5849938"/>
          </a:xfrm>
        </p:spPr>
        <p:txBody>
          <a:bodyPr/>
          <a:lstStyle/>
          <a:p>
            <a:pPr marL="0" indent="0">
              <a:buNone/>
            </a:pPr>
            <a:r>
              <a:rPr lang="en-US" b="1" dirty="0"/>
              <a:t>The problem</a:t>
            </a:r>
          </a:p>
          <a:p>
            <a:r>
              <a:rPr lang="en-US" dirty="0"/>
              <a:t>This encoder-decoder architecture, breaks down after about </a:t>
            </a:r>
            <a:r>
              <a:rPr lang="en-US" dirty="0">
                <a:solidFill>
                  <a:srgbClr val="FF0000"/>
                </a:solidFill>
              </a:rPr>
              <a:t>20+ word sentences</a:t>
            </a:r>
            <a:r>
              <a:rPr lang="en-US" dirty="0"/>
              <a:t>:</a:t>
            </a:r>
          </a:p>
          <a:p>
            <a:r>
              <a:rPr lang="en-US" dirty="0"/>
              <a:t>Why? Longer sentences illustrate the limitations of a single-directional encoder-decoder architecture.</a:t>
            </a:r>
          </a:p>
          <a:p>
            <a:r>
              <a:rPr lang="en-US" dirty="0"/>
              <a:t>Because language consists of tokens and grammar, the problem with this model is it does not entirely address </a:t>
            </a:r>
            <a:r>
              <a:rPr lang="en-US" dirty="0">
                <a:solidFill>
                  <a:srgbClr val="FF0000"/>
                </a:solidFill>
              </a:rPr>
              <a:t>the complexity of the grammar</a:t>
            </a:r>
            <a:r>
              <a:rPr lang="en-US" dirty="0"/>
              <a:t>.</a:t>
            </a:r>
          </a:p>
          <a:p>
            <a:r>
              <a:rPr lang="en-US" dirty="0"/>
              <a:t>Specifically, when translating the nth word in the source language, the RNN was considering only the 1st n-word in the source sentence, but grammatically, the meaning of a word depends on both the sequence of words </a:t>
            </a:r>
            <a:r>
              <a:rPr lang="en-US" b="1" dirty="0"/>
              <a:t>before and after</a:t>
            </a:r>
            <a:r>
              <a:rPr lang="en-US" dirty="0"/>
              <a:t> it in a sentence</a:t>
            </a:r>
          </a:p>
          <a:p>
            <a:endParaRPr lang="en-US" dirty="0"/>
          </a:p>
        </p:txBody>
      </p:sp>
      <p:sp>
        <p:nvSpPr>
          <p:cNvPr id="4" name="Date Placeholder 3">
            <a:extLst>
              <a:ext uri="{FF2B5EF4-FFF2-40B4-BE49-F238E27FC236}">
                <a16:creationId xmlns:a16="http://schemas.microsoft.com/office/drawing/2014/main" id="{95723CC6-4A6C-1545-BF43-B773F9152614}"/>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07CC6BB-9E96-B248-92A7-14B6AB2EE68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B30DDE8E-AD7D-A040-AB76-CCCB86A475CF}"/>
              </a:ext>
            </a:extLst>
          </p:cNvPr>
          <p:cNvSpPr>
            <a:spLocks noGrp="1"/>
          </p:cNvSpPr>
          <p:nvPr>
            <p:ph type="sldNum" sz="quarter" idx="12"/>
          </p:nvPr>
        </p:nvSpPr>
        <p:spPr/>
        <p:txBody>
          <a:bodyPr/>
          <a:lstStyle/>
          <a:p>
            <a:pPr>
              <a:defRPr/>
            </a:pPr>
            <a:fld id="{5D7239ED-A247-3F49-9595-68E607AFDC4C}" type="slidenum">
              <a:rPr lang="en-US" smtClean="0"/>
              <a:pPr>
                <a:defRPr/>
              </a:pPr>
              <a:t>22</a:t>
            </a:fld>
            <a:endParaRPr lang="en-US" dirty="0"/>
          </a:p>
        </p:txBody>
      </p:sp>
      <p:pic>
        <p:nvPicPr>
          <p:cNvPr id="8" name="Picture 7">
            <a:extLst>
              <a:ext uri="{FF2B5EF4-FFF2-40B4-BE49-F238E27FC236}">
                <a16:creationId xmlns:a16="http://schemas.microsoft.com/office/drawing/2014/main" id="{6BDB9D47-E832-7D41-B021-664D2F793DE4}"/>
              </a:ext>
            </a:extLst>
          </p:cNvPr>
          <p:cNvPicPr>
            <a:picLocks noChangeAspect="1"/>
          </p:cNvPicPr>
          <p:nvPr/>
        </p:nvPicPr>
        <p:blipFill>
          <a:blip r:embed="rId2"/>
          <a:stretch>
            <a:fillRect/>
          </a:stretch>
        </p:blipFill>
        <p:spPr>
          <a:xfrm>
            <a:off x="6527007" y="2181941"/>
            <a:ext cx="5664993" cy="2926913"/>
          </a:xfrm>
          <a:prstGeom prst="rect">
            <a:avLst/>
          </a:prstGeom>
        </p:spPr>
      </p:pic>
      <p:pic>
        <p:nvPicPr>
          <p:cNvPr id="7" name="Picture 6">
            <a:extLst>
              <a:ext uri="{FF2B5EF4-FFF2-40B4-BE49-F238E27FC236}">
                <a16:creationId xmlns:a16="http://schemas.microsoft.com/office/drawing/2014/main" id="{DBF86313-7256-2D4A-A371-9FBF7702EB9E}"/>
              </a:ext>
            </a:extLst>
          </p:cNvPr>
          <p:cNvPicPr>
            <a:picLocks noChangeAspect="1"/>
          </p:cNvPicPr>
          <p:nvPr/>
        </p:nvPicPr>
        <p:blipFill>
          <a:blip r:embed="rId3"/>
          <a:stretch>
            <a:fillRect/>
          </a:stretch>
        </p:blipFill>
        <p:spPr>
          <a:xfrm>
            <a:off x="6500017" y="0"/>
            <a:ext cx="5691983" cy="2850221"/>
          </a:xfrm>
          <a:prstGeom prst="rect">
            <a:avLst/>
          </a:prstGeom>
        </p:spPr>
      </p:pic>
      <p:pic>
        <p:nvPicPr>
          <p:cNvPr id="10" name="Picture 9">
            <a:extLst>
              <a:ext uri="{FF2B5EF4-FFF2-40B4-BE49-F238E27FC236}">
                <a16:creationId xmlns:a16="http://schemas.microsoft.com/office/drawing/2014/main" id="{DDFE1641-8202-D045-9ACD-EF7C3C0BBA07}"/>
              </a:ext>
            </a:extLst>
          </p:cNvPr>
          <p:cNvPicPr>
            <a:picLocks noChangeAspect="1"/>
          </p:cNvPicPr>
          <p:nvPr/>
        </p:nvPicPr>
        <p:blipFill>
          <a:blip r:embed="rId4"/>
          <a:stretch>
            <a:fillRect/>
          </a:stretch>
        </p:blipFill>
        <p:spPr>
          <a:xfrm>
            <a:off x="314325" y="4453665"/>
            <a:ext cx="5245100" cy="2404335"/>
          </a:xfrm>
          <a:prstGeom prst="rect">
            <a:avLst/>
          </a:prstGeom>
        </p:spPr>
      </p:pic>
      <p:sp>
        <p:nvSpPr>
          <p:cNvPr id="11" name="Rectangle 10">
            <a:extLst>
              <a:ext uri="{FF2B5EF4-FFF2-40B4-BE49-F238E27FC236}">
                <a16:creationId xmlns:a16="http://schemas.microsoft.com/office/drawing/2014/main" id="{95EE3508-024C-7C4B-82A0-AD66B3F3D54D}"/>
              </a:ext>
            </a:extLst>
          </p:cNvPr>
          <p:cNvSpPr/>
          <p:nvPr/>
        </p:nvSpPr>
        <p:spPr>
          <a:xfrm>
            <a:off x="6343904" y="5866885"/>
            <a:ext cx="4182555" cy="369332"/>
          </a:xfrm>
          <a:prstGeom prst="rect">
            <a:avLst/>
          </a:prstGeom>
        </p:spPr>
        <p:txBody>
          <a:bodyPr wrap="none">
            <a:spAutoFit/>
          </a:bodyPr>
          <a:lstStyle/>
          <a:p>
            <a:r>
              <a:rPr lang="en-US" b="1" dirty="0">
                <a:solidFill>
                  <a:srgbClr val="FF0000"/>
                </a:solidFill>
                <a:latin typeface="medium-content-sans-serif-font"/>
              </a:rPr>
              <a:t>A solution: The bi-directional LSTM model</a:t>
            </a:r>
            <a:endParaRPr lang="en-US" b="1" i="0" u="none" strike="noStrike" dirty="0">
              <a:solidFill>
                <a:srgbClr val="FF0000"/>
              </a:solidFill>
              <a:effectLst/>
              <a:latin typeface="medium-content-sans-serif-font"/>
            </a:endParaRPr>
          </a:p>
        </p:txBody>
      </p:sp>
    </p:spTree>
    <p:extLst>
      <p:ext uri="{BB962C8B-B14F-4D97-AF65-F5344CB8AC3E}">
        <p14:creationId xmlns:p14="http://schemas.microsoft.com/office/powerpoint/2010/main" val="915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E4C0-A5DD-B549-A617-B931316E5CD7}"/>
              </a:ext>
            </a:extLst>
          </p:cNvPr>
          <p:cNvSpPr>
            <a:spLocks noGrp="1"/>
          </p:cNvSpPr>
          <p:nvPr>
            <p:ph type="title"/>
          </p:nvPr>
        </p:nvSpPr>
        <p:spPr/>
        <p:txBody>
          <a:bodyPr/>
          <a:lstStyle/>
          <a:p>
            <a:pPr algn="l" rtl="1" fontAlgn="base">
              <a:lnSpc>
                <a:spcPct val="90000"/>
              </a:lnSpc>
              <a:spcBef>
                <a:spcPct val="0"/>
              </a:spcBef>
              <a:spcAft>
                <a:spcPct val="0"/>
              </a:spcAft>
            </a:pPr>
            <a:r>
              <a:rPr lang="en-US" dirty="0"/>
              <a:t>Bi-LSTM</a:t>
            </a:r>
          </a:p>
        </p:txBody>
      </p:sp>
      <p:sp>
        <p:nvSpPr>
          <p:cNvPr id="3" name="Content Placeholder 2">
            <a:extLst>
              <a:ext uri="{FF2B5EF4-FFF2-40B4-BE49-F238E27FC236}">
                <a16:creationId xmlns:a16="http://schemas.microsoft.com/office/drawing/2014/main" id="{31BF56FD-5218-7E49-89A8-ABA890AAE9C2}"/>
              </a:ext>
            </a:extLst>
          </p:cNvPr>
          <p:cNvSpPr>
            <a:spLocks noGrp="1"/>
          </p:cNvSpPr>
          <p:nvPr>
            <p:ph idx="1"/>
          </p:nvPr>
        </p:nvSpPr>
        <p:spPr>
          <a:xfrm>
            <a:off x="314325" y="1743075"/>
            <a:ext cx="4357343" cy="4429125"/>
          </a:xfrm>
        </p:spPr>
        <p:txBody>
          <a:bodyPr/>
          <a:lstStyle/>
          <a:p>
            <a:r>
              <a:rPr lang="en-US" dirty="0"/>
              <a:t>Bidirectional LSTMs are an extension to typical LSTMs that can enhance performance of the model on sequence classification problems. Where all time steps of the input sequence are available, Bi-LSTMs </a:t>
            </a:r>
            <a:r>
              <a:rPr lang="en-US" dirty="0">
                <a:solidFill>
                  <a:srgbClr val="FF0000"/>
                </a:solidFill>
              </a:rPr>
              <a:t>train two LSTMs</a:t>
            </a:r>
            <a:r>
              <a:rPr lang="en-US" dirty="0"/>
              <a:t> instead of one LSTMs on the input sequence. </a:t>
            </a:r>
          </a:p>
          <a:p>
            <a:r>
              <a:rPr lang="en-US" dirty="0"/>
              <a:t>The first on the input sequence as-is and the other on a reversed copy of the input sequence. By this additional </a:t>
            </a:r>
            <a:r>
              <a:rPr lang="en-US" dirty="0">
                <a:solidFill>
                  <a:srgbClr val="FF0000"/>
                </a:solidFill>
              </a:rPr>
              <a:t>context is added to network and results are faster.</a:t>
            </a:r>
          </a:p>
        </p:txBody>
      </p:sp>
      <p:sp>
        <p:nvSpPr>
          <p:cNvPr id="4" name="Date Placeholder 3">
            <a:extLst>
              <a:ext uri="{FF2B5EF4-FFF2-40B4-BE49-F238E27FC236}">
                <a16:creationId xmlns:a16="http://schemas.microsoft.com/office/drawing/2014/main" id="{782B2FA6-1D12-7C4E-9866-AA131304604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93202519-17A8-0F48-A237-5647DE8F3541}"/>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97DDFA3-D312-864B-9729-CC9907D2DB32}"/>
              </a:ext>
            </a:extLst>
          </p:cNvPr>
          <p:cNvSpPr>
            <a:spLocks noGrp="1"/>
          </p:cNvSpPr>
          <p:nvPr>
            <p:ph type="sldNum" sz="quarter" idx="12"/>
          </p:nvPr>
        </p:nvSpPr>
        <p:spPr/>
        <p:txBody>
          <a:bodyPr/>
          <a:lstStyle/>
          <a:p>
            <a:pPr>
              <a:defRPr/>
            </a:pPr>
            <a:fld id="{5D7239ED-A247-3F49-9595-68E607AFDC4C}" type="slidenum">
              <a:rPr lang="en-US" smtClean="0"/>
              <a:pPr>
                <a:defRPr/>
              </a:pPr>
              <a:t>23</a:t>
            </a:fld>
            <a:endParaRPr lang="en-US" dirty="0"/>
          </a:p>
        </p:txBody>
      </p:sp>
      <p:pic>
        <p:nvPicPr>
          <p:cNvPr id="7" name="Picture 6">
            <a:extLst>
              <a:ext uri="{FF2B5EF4-FFF2-40B4-BE49-F238E27FC236}">
                <a16:creationId xmlns:a16="http://schemas.microsoft.com/office/drawing/2014/main" id="{3083F3AE-A17D-CF4A-A12F-F477BB0DB596}"/>
              </a:ext>
            </a:extLst>
          </p:cNvPr>
          <p:cNvPicPr>
            <a:picLocks noChangeAspect="1"/>
          </p:cNvPicPr>
          <p:nvPr/>
        </p:nvPicPr>
        <p:blipFill>
          <a:blip r:embed="rId2"/>
          <a:stretch>
            <a:fillRect/>
          </a:stretch>
        </p:blipFill>
        <p:spPr>
          <a:xfrm>
            <a:off x="4671668" y="1671638"/>
            <a:ext cx="7520332" cy="3688835"/>
          </a:xfrm>
          <a:prstGeom prst="rect">
            <a:avLst/>
          </a:prstGeom>
        </p:spPr>
      </p:pic>
    </p:spTree>
    <p:extLst>
      <p:ext uri="{BB962C8B-B14F-4D97-AF65-F5344CB8AC3E}">
        <p14:creationId xmlns:p14="http://schemas.microsoft.com/office/powerpoint/2010/main" val="2131908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C355-DC0D-904B-BBA1-7C7E034DA3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D0FA9A5-57A3-5049-8D64-ACFE4AB8327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E410F2-187C-8943-BB00-DA20F6B01B3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7184572-0E3F-1F4B-A2B3-8A5C3E5F143C}"/>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E8F1700-2DB2-8748-AF01-48ED1DA264F3}"/>
              </a:ext>
            </a:extLst>
          </p:cNvPr>
          <p:cNvSpPr>
            <a:spLocks noGrp="1"/>
          </p:cNvSpPr>
          <p:nvPr>
            <p:ph type="sldNum" sz="quarter" idx="12"/>
          </p:nvPr>
        </p:nvSpPr>
        <p:spPr/>
        <p:txBody>
          <a:bodyPr/>
          <a:lstStyle/>
          <a:p>
            <a:pPr>
              <a:defRPr/>
            </a:pPr>
            <a:fld id="{5D7239ED-A247-3F49-9595-68E607AFDC4C}" type="slidenum">
              <a:rPr lang="en-US" smtClean="0"/>
              <a:pPr>
                <a:defRPr/>
              </a:pPr>
              <a:t>24</a:t>
            </a:fld>
            <a:endParaRPr lang="en-US" dirty="0"/>
          </a:p>
        </p:txBody>
      </p:sp>
      <p:pic>
        <p:nvPicPr>
          <p:cNvPr id="7" name="Picture 6">
            <a:extLst>
              <a:ext uri="{FF2B5EF4-FFF2-40B4-BE49-F238E27FC236}">
                <a16:creationId xmlns:a16="http://schemas.microsoft.com/office/drawing/2014/main" id="{63207DCD-482F-FC4C-8C85-5A1F3E80825E}"/>
              </a:ext>
            </a:extLst>
          </p:cNvPr>
          <p:cNvPicPr>
            <a:picLocks noChangeAspect="1"/>
          </p:cNvPicPr>
          <p:nvPr/>
        </p:nvPicPr>
        <p:blipFill>
          <a:blip r:embed="rId2"/>
          <a:stretch>
            <a:fillRect/>
          </a:stretch>
        </p:blipFill>
        <p:spPr>
          <a:xfrm>
            <a:off x="4644712" y="1190613"/>
            <a:ext cx="7331387" cy="5667387"/>
          </a:xfrm>
          <a:prstGeom prst="rect">
            <a:avLst/>
          </a:prstGeom>
        </p:spPr>
      </p:pic>
      <p:pic>
        <p:nvPicPr>
          <p:cNvPr id="8" name="Picture 7">
            <a:extLst>
              <a:ext uri="{FF2B5EF4-FFF2-40B4-BE49-F238E27FC236}">
                <a16:creationId xmlns:a16="http://schemas.microsoft.com/office/drawing/2014/main" id="{026482A1-C365-2B45-9104-D9248DFA494D}"/>
              </a:ext>
            </a:extLst>
          </p:cNvPr>
          <p:cNvPicPr>
            <a:picLocks noChangeAspect="1"/>
          </p:cNvPicPr>
          <p:nvPr/>
        </p:nvPicPr>
        <p:blipFill rotWithShape="1">
          <a:blip r:embed="rId3"/>
          <a:srcRect l="7837" r="11303" b="7900"/>
          <a:stretch/>
        </p:blipFill>
        <p:spPr>
          <a:xfrm>
            <a:off x="39688" y="60325"/>
            <a:ext cx="6075363" cy="292417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63373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4E71-9B47-D844-BD3A-C84318C20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04FA2B-73FB-954F-BE12-1EA513DB4DC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946255D-1EB9-DA4D-B400-902FA207D58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E74AC9A-B8F6-9742-AFB8-CCC28AAC0D4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F402348-9FC4-794A-9C71-C77378EF8BE9}"/>
              </a:ext>
            </a:extLst>
          </p:cNvPr>
          <p:cNvSpPr>
            <a:spLocks noGrp="1"/>
          </p:cNvSpPr>
          <p:nvPr>
            <p:ph type="sldNum" sz="quarter" idx="12"/>
          </p:nvPr>
        </p:nvSpPr>
        <p:spPr/>
        <p:txBody>
          <a:bodyPr/>
          <a:lstStyle/>
          <a:p>
            <a:pPr>
              <a:defRPr/>
            </a:pPr>
            <a:fld id="{5D7239ED-A247-3F49-9595-68E607AFDC4C}" type="slidenum">
              <a:rPr lang="en-US" smtClean="0"/>
              <a:pPr>
                <a:defRPr/>
              </a:pPr>
              <a:t>25</a:t>
            </a:fld>
            <a:endParaRPr lang="en-US" dirty="0"/>
          </a:p>
        </p:txBody>
      </p:sp>
      <p:pic>
        <p:nvPicPr>
          <p:cNvPr id="7" name="Picture 6">
            <a:extLst>
              <a:ext uri="{FF2B5EF4-FFF2-40B4-BE49-F238E27FC236}">
                <a16:creationId xmlns:a16="http://schemas.microsoft.com/office/drawing/2014/main" id="{87B9EF34-9B65-394E-8AFE-4659369E8D7C}"/>
              </a:ext>
            </a:extLst>
          </p:cNvPr>
          <p:cNvPicPr>
            <a:picLocks noChangeAspect="1"/>
          </p:cNvPicPr>
          <p:nvPr/>
        </p:nvPicPr>
        <p:blipFill>
          <a:blip r:embed="rId2"/>
          <a:stretch>
            <a:fillRect/>
          </a:stretch>
        </p:blipFill>
        <p:spPr>
          <a:xfrm>
            <a:off x="1853692" y="-7219"/>
            <a:ext cx="8148786" cy="6000960"/>
          </a:xfrm>
          <a:prstGeom prst="rect">
            <a:avLst/>
          </a:prstGeom>
        </p:spPr>
      </p:pic>
    </p:spTree>
    <p:extLst>
      <p:ext uri="{BB962C8B-B14F-4D97-AF65-F5344CB8AC3E}">
        <p14:creationId xmlns:p14="http://schemas.microsoft.com/office/powerpoint/2010/main" val="114534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09C8-2CD8-5041-9B80-312259F45C1C}"/>
              </a:ext>
            </a:extLst>
          </p:cNvPr>
          <p:cNvSpPr>
            <a:spLocks noGrp="1"/>
          </p:cNvSpPr>
          <p:nvPr>
            <p:ph type="title"/>
          </p:nvPr>
        </p:nvSpPr>
        <p:spPr/>
        <p:txBody>
          <a:bodyPr>
            <a:normAutofit fontScale="90000"/>
          </a:bodyPr>
          <a:lstStyle/>
          <a:p>
            <a:r>
              <a:rPr lang="en-US" dirty="0"/>
              <a:t>The idea behind Bidirectional Recurrent Neural Networks (RNNs)</a:t>
            </a:r>
          </a:p>
        </p:txBody>
      </p:sp>
      <p:sp>
        <p:nvSpPr>
          <p:cNvPr id="3" name="Content Placeholder 2">
            <a:extLst>
              <a:ext uri="{FF2B5EF4-FFF2-40B4-BE49-F238E27FC236}">
                <a16:creationId xmlns:a16="http://schemas.microsoft.com/office/drawing/2014/main" id="{6AF44C0E-4E0F-BA40-95D5-EDF665E9009B}"/>
              </a:ext>
            </a:extLst>
          </p:cNvPr>
          <p:cNvSpPr>
            <a:spLocks noGrp="1"/>
          </p:cNvSpPr>
          <p:nvPr>
            <p:ph idx="1"/>
          </p:nvPr>
        </p:nvSpPr>
        <p:spPr/>
        <p:txBody>
          <a:bodyPr/>
          <a:lstStyle/>
          <a:p>
            <a:r>
              <a:rPr lang="en-US" dirty="0"/>
              <a:t>replicating the first recurrent layer in the network then providing the input sequence as input to the first layer and providing a reversed copy of the input sequence to the replicated layer. </a:t>
            </a:r>
          </a:p>
          <a:p>
            <a:r>
              <a:rPr lang="en-US" dirty="0"/>
              <a:t>This overcomes the limitations of a traditional RNN.</a:t>
            </a:r>
          </a:p>
          <a:p>
            <a:r>
              <a:rPr lang="en-US" dirty="0"/>
              <a:t>Bidirectional recurrent neural network (BRNN) can be trained using all available input info in the past and future of a particular time-step.</a:t>
            </a:r>
          </a:p>
          <a:p>
            <a:r>
              <a:rPr lang="en-US" i="1" dirty="0"/>
              <a:t>Split of state neurons in regular RNN is responsible for the forward states (positive time direction) and a part for the backward states (negative time direction).</a:t>
            </a:r>
            <a:endParaRPr lang="en-US" dirty="0"/>
          </a:p>
          <a:p>
            <a:r>
              <a:rPr lang="en-US" dirty="0"/>
              <a:t>In the speech recognition domain the context of the whole utterance is used to interpret what is being said rather than a linear interpretation thus the input sequence is </a:t>
            </a:r>
            <a:r>
              <a:rPr lang="en-US" dirty="0" err="1"/>
              <a:t>feeded</a:t>
            </a:r>
            <a:r>
              <a:rPr lang="en-US" dirty="0"/>
              <a:t> bi-directionally. </a:t>
            </a:r>
            <a:r>
              <a:rPr lang="en-US" dirty="0">
                <a:solidFill>
                  <a:srgbClr val="FF0000"/>
                </a:solidFill>
              </a:rPr>
              <a:t>To be precise, time steps in the input sequence are processed one at a time, but the network steps through the sequence in both directions same time.</a:t>
            </a:r>
          </a:p>
          <a:p>
            <a:endParaRPr lang="en-US" dirty="0"/>
          </a:p>
        </p:txBody>
      </p:sp>
      <p:sp>
        <p:nvSpPr>
          <p:cNvPr id="4" name="Date Placeholder 3">
            <a:extLst>
              <a:ext uri="{FF2B5EF4-FFF2-40B4-BE49-F238E27FC236}">
                <a16:creationId xmlns:a16="http://schemas.microsoft.com/office/drawing/2014/main" id="{823C7DD6-33C7-D84C-BEE6-D537C43A414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50F7BE2-CADB-1A4C-A1E0-7FD949D089C0}"/>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3F356BFF-025F-734A-B2FC-6129EBD298D0}"/>
              </a:ext>
            </a:extLst>
          </p:cNvPr>
          <p:cNvSpPr>
            <a:spLocks noGrp="1"/>
          </p:cNvSpPr>
          <p:nvPr>
            <p:ph type="sldNum" sz="quarter" idx="12"/>
          </p:nvPr>
        </p:nvSpPr>
        <p:spPr/>
        <p:txBody>
          <a:bodyPr/>
          <a:lstStyle/>
          <a:p>
            <a:pPr>
              <a:defRPr/>
            </a:pPr>
            <a:fld id="{5D7239ED-A247-3F49-9595-68E607AFDC4C}" type="slidenum">
              <a:rPr lang="en-US" smtClean="0"/>
              <a:pPr>
                <a:defRPr/>
              </a:pPr>
              <a:t>26</a:t>
            </a:fld>
            <a:endParaRPr lang="en-US" dirty="0"/>
          </a:p>
        </p:txBody>
      </p:sp>
    </p:spTree>
    <p:extLst>
      <p:ext uri="{BB962C8B-B14F-4D97-AF65-F5344CB8AC3E}">
        <p14:creationId xmlns:p14="http://schemas.microsoft.com/office/powerpoint/2010/main" val="4112562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02AC-58F5-434F-8FCD-969042258B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621BE2-32BB-454F-AEA4-BC089C3DF426}"/>
              </a:ext>
            </a:extLst>
          </p:cNvPr>
          <p:cNvSpPr>
            <a:spLocks noGrp="1"/>
          </p:cNvSpPr>
          <p:nvPr>
            <p:ph idx="1"/>
          </p:nvPr>
        </p:nvSpPr>
        <p:spPr>
          <a:xfrm>
            <a:off x="127001" y="1571625"/>
            <a:ext cx="5587997" cy="4429125"/>
          </a:xfrm>
        </p:spPr>
        <p:txBody>
          <a:bodyPr/>
          <a:lstStyle/>
          <a:p>
            <a:r>
              <a:rPr lang="en-US" dirty="0"/>
              <a:t>If we use a bi-directional model, it allows us to input the context of</a:t>
            </a:r>
            <a:r>
              <a:rPr lang="en-US" b="1" dirty="0"/>
              <a:t> both past and future words</a:t>
            </a:r>
            <a:r>
              <a:rPr lang="en-US" dirty="0"/>
              <a:t> to </a:t>
            </a:r>
            <a:r>
              <a:rPr lang="en-US" dirty="0">
                <a:solidFill>
                  <a:srgbClr val="FF0000"/>
                </a:solidFill>
              </a:rPr>
              <a:t>create an accurate encoder output vector</a:t>
            </a:r>
          </a:p>
          <a:p>
            <a:r>
              <a:rPr lang="en-US" dirty="0"/>
              <a:t>The challenge then becomes, </a:t>
            </a:r>
            <a:r>
              <a:rPr lang="en-US" b="1" dirty="0"/>
              <a:t>which word</a:t>
            </a:r>
            <a:r>
              <a:rPr lang="en-US" dirty="0"/>
              <a:t> do we need to focus on in a sequence?</a:t>
            </a:r>
          </a:p>
          <a:p>
            <a:r>
              <a:rPr lang="en-US" dirty="0"/>
              <a:t>In </a:t>
            </a:r>
            <a:r>
              <a:rPr lang="en-US" dirty="0">
                <a:solidFill>
                  <a:srgbClr val="FF0000"/>
                </a:solidFill>
              </a:rPr>
              <a:t>2016,</a:t>
            </a:r>
            <a:r>
              <a:rPr lang="en-US" dirty="0"/>
              <a:t> </a:t>
            </a:r>
            <a:r>
              <a:rPr lang="en-US" dirty="0" err="1"/>
              <a:t>Bahdanau</a:t>
            </a:r>
            <a:r>
              <a:rPr lang="en-US" dirty="0"/>
              <a:t> et. al. came out with a paper that shows we can learn which words in the source language </a:t>
            </a:r>
            <a:r>
              <a:rPr lang="en-US" dirty="0">
                <a:solidFill>
                  <a:srgbClr val="FF0000"/>
                </a:solidFill>
              </a:rPr>
              <a:t>to focus </a:t>
            </a:r>
            <a:r>
              <a:rPr lang="en-US" dirty="0"/>
              <a:t>on by storing the previous outputs of the LSTM cells, then ranking them by the relevancy of each, and picking the word with the highest score</a:t>
            </a:r>
          </a:p>
          <a:p>
            <a:pPr marL="0" indent="0">
              <a:buNone/>
            </a:pPr>
            <a:endParaRPr lang="en-US" dirty="0"/>
          </a:p>
        </p:txBody>
      </p:sp>
      <p:sp>
        <p:nvSpPr>
          <p:cNvPr id="4" name="Date Placeholder 3">
            <a:extLst>
              <a:ext uri="{FF2B5EF4-FFF2-40B4-BE49-F238E27FC236}">
                <a16:creationId xmlns:a16="http://schemas.microsoft.com/office/drawing/2014/main" id="{2E5414AE-2EA8-7348-9AC0-9E10A4C4D238}"/>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0769D47-42B2-654F-9705-587CF9CDADF0}"/>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33F66EA1-85CC-4848-9607-856FFC1BA8AA}"/>
              </a:ext>
            </a:extLst>
          </p:cNvPr>
          <p:cNvSpPr>
            <a:spLocks noGrp="1"/>
          </p:cNvSpPr>
          <p:nvPr>
            <p:ph type="sldNum" sz="quarter" idx="12"/>
          </p:nvPr>
        </p:nvSpPr>
        <p:spPr/>
        <p:txBody>
          <a:bodyPr/>
          <a:lstStyle/>
          <a:p>
            <a:pPr>
              <a:defRPr/>
            </a:pPr>
            <a:fld id="{5D7239ED-A247-3F49-9595-68E607AFDC4C}" type="slidenum">
              <a:rPr lang="en-US" smtClean="0"/>
              <a:pPr>
                <a:defRPr/>
              </a:pPr>
              <a:t>27</a:t>
            </a:fld>
            <a:endParaRPr lang="en-US" dirty="0"/>
          </a:p>
        </p:txBody>
      </p:sp>
      <p:pic>
        <p:nvPicPr>
          <p:cNvPr id="7" name="Picture 6">
            <a:extLst>
              <a:ext uri="{FF2B5EF4-FFF2-40B4-BE49-F238E27FC236}">
                <a16:creationId xmlns:a16="http://schemas.microsoft.com/office/drawing/2014/main" id="{F92BB22B-AFF2-A848-80E7-CC8517E2C071}"/>
              </a:ext>
            </a:extLst>
          </p:cNvPr>
          <p:cNvPicPr>
            <a:picLocks noChangeAspect="1"/>
          </p:cNvPicPr>
          <p:nvPr/>
        </p:nvPicPr>
        <p:blipFill>
          <a:blip r:embed="rId3"/>
          <a:stretch>
            <a:fillRect/>
          </a:stretch>
        </p:blipFill>
        <p:spPr>
          <a:xfrm>
            <a:off x="5714999" y="1"/>
            <a:ext cx="6350000" cy="3574092"/>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17FD342-4FB7-D74D-ACEC-FB4B5455B48B}"/>
              </a:ext>
            </a:extLst>
          </p:cNvPr>
          <p:cNvPicPr>
            <a:picLocks noChangeAspect="1"/>
          </p:cNvPicPr>
          <p:nvPr/>
        </p:nvPicPr>
        <p:blipFill>
          <a:blip r:embed="rId4"/>
          <a:stretch>
            <a:fillRect/>
          </a:stretch>
        </p:blipFill>
        <p:spPr>
          <a:xfrm>
            <a:off x="5715000" y="3555999"/>
            <a:ext cx="6350000" cy="33020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8722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67B77-412D-CC49-9783-AD52D5F1DD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416CC6-6413-9748-9BC1-85230011F540}"/>
              </a:ext>
            </a:extLst>
          </p:cNvPr>
          <p:cNvSpPr>
            <a:spLocks noGrp="1"/>
          </p:cNvSpPr>
          <p:nvPr>
            <p:ph idx="1"/>
          </p:nvPr>
        </p:nvSpPr>
        <p:spPr>
          <a:xfrm>
            <a:off x="314325" y="1743075"/>
            <a:ext cx="5426075" cy="4429125"/>
          </a:xfrm>
        </p:spPr>
        <p:txBody>
          <a:bodyPr/>
          <a:lstStyle/>
          <a:p>
            <a:r>
              <a:rPr lang="en-US" dirty="0"/>
              <a:t>you can see how this looks in the graphs: the resulting architecture then embeds this </a:t>
            </a:r>
            <a:r>
              <a:rPr lang="en-US" dirty="0">
                <a:solidFill>
                  <a:srgbClr val="FF0000"/>
                </a:solidFill>
              </a:rPr>
              <a:t>Attention mechanism </a:t>
            </a:r>
            <a:r>
              <a:rPr lang="en-US" dirty="0"/>
              <a:t>in between the Encoder and Decoder</a:t>
            </a:r>
          </a:p>
          <a:p>
            <a:r>
              <a:rPr lang="en-US" dirty="0"/>
              <a:t>So the encoder takes each word in the source language and encodes it into vector space</a:t>
            </a:r>
          </a:p>
          <a:p>
            <a:r>
              <a:rPr lang="en-US" dirty="0"/>
              <a:t>These vector representations of words are then passed into an attention mechanism which determines which source words to focus on while generating some output for the desired language.</a:t>
            </a:r>
          </a:p>
          <a:p>
            <a:r>
              <a:rPr lang="en-US" dirty="0"/>
              <a:t>This output is passed through a decoder that turns the vector representations into the target language</a:t>
            </a:r>
          </a:p>
          <a:p>
            <a:endParaRPr lang="en-US" dirty="0"/>
          </a:p>
        </p:txBody>
      </p:sp>
      <p:sp>
        <p:nvSpPr>
          <p:cNvPr id="4" name="Date Placeholder 3">
            <a:extLst>
              <a:ext uri="{FF2B5EF4-FFF2-40B4-BE49-F238E27FC236}">
                <a16:creationId xmlns:a16="http://schemas.microsoft.com/office/drawing/2014/main" id="{0A883E27-8BC3-FE43-A5E3-29655E3EA99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8063E0F-2552-CD42-BFF7-76EADC4673E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CA8C040-D120-3C4A-AD47-BA48EF85DF48}"/>
              </a:ext>
            </a:extLst>
          </p:cNvPr>
          <p:cNvSpPr>
            <a:spLocks noGrp="1"/>
          </p:cNvSpPr>
          <p:nvPr>
            <p:ph type="sldNum" sz="quarter" idx="12"/>
          </p:nvPr>
        </p:nvSpPr>
        <p:spPr/>
        <p:txBody>
          <a:bodyPr/>
          <a:lstStyle/>
          <a:p>
            <a:pPr>
              <a:defRPr/>
            </a:pPr>
            <a:fld id="{5D7239ED-A247-3F49-9595-68E607AFDC4C}" type="slidenum">
              <a:rPr lang="en-US" smtClean="0"/>
              <a:pPr>
                <a:defRPr/>
              </a:pPr>
              <a:t>28</a:t>
            </a:fld>
            <a:endParaRPr lang="en-US" dirty="0"/>
          </a:p>
        </p:txBody>
      </p:sp>
      <p:pic>
        <p:nvPicPr>
          <p:cNvPr id="7" name="Picture 6">
            <a:extLst>
              <a:ext uri="{FF2B5EF4-FFF2-40B4-BE49-F238E27FC236}">
                <a16:creationId xmlns:a16="http://schemas.microsoft.com/office/drawing/2014/main" id="{C2A334A7-6466-6848-97B5-E39F712F7F91}"/>
              </a:ext>
            </a:extLst>
          </p:cNvPr>
          <p:cNvPicPr>
            <a:picLocks noChangeAspect="1"/>
          </p:cNvPicPr>
          <p:nvPr/>
        </p:nvPicPr>
        <p:blipFill>
          <a:blip r:embed="rId2"/>
          <a:stretch>
            <a:fillRect/>
          </a:stretch>
        </p:blipFill>
        <p:spPr>
          <a:xfrm>
            <a:off x="5638800" y="1124"/>
            <a:ext cx="6553200" cy="3845350"/>
          </a:xfrm>
          <a:prstGeom prst="rect">
            <a:avLst/>
          </a:prstGeom>
        </p:spPr>
      </p:pic>
      <p:pic>
        <p:nvPicPr>
          <p:cNvPr id="8" name="Picture 7">
            <a:extLst>
              <a:ext uri="{FF2B5EF4-FFF2-40B4-BE49-F238E27FC236}">
                <a16:creationId xmlns:a16="http://schemas.microsoft.com/office/drawing/2014/main" id="{A731C860-DE22-A94A-9A3B-BE911D1852C2}"/>
              </a:ext>
            </a:extLst>
          </p:cNvPr>
          <p:cNvPicPr>
            <a:picLocks noChangeAspect="1"/>
          </p:cNvPicPr>
          <p:nvPr/>
        </p:nvPicPr>
        <p:blipFill>
          <a:blip r:embed="rId3"/>
          <a:stretch>
            <a:fillRect/>
          </a:stretch>
        </p:blipFill>
        <p:spPr>
          <a:xfrm>
            <a:off x="6096000" y="3957637"/>
            <a:ext cx="6096000" cy="2831540"/>
          </a:xfrm>
          <a:prstGeom prst="rect">
            <a:avLst/>
          </a:prstGeom>
        </p:spPr>
      </p:pic>
    </p:spTree>
    <p:extLst>
      <p:ext uri="{BB962C8B-B14F-4D97-AF65-F5344CB8AC3E}">
        <p14:creationId xmlns:p14="http://schemas.microsoft.com/office/powerpoint/2010/main" val="2231414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63BF-D01C-0F4A-A72C-15BE0CC83267}"/>
              </a:ext>
            </a:extLst>
          </p:cNvPr>
          <p:cNvSpPr>
            <a:spLocks noGrp="1"/>
          </p:cNvSpPr>
          <p:nvPr>
            <p:ph type="title"/>
          </p:nvPr>
        </p:nvSpPr>
        <p:spPr/>
        <p:txBody>
          <a:bodyPr/>
          <a:lstStyle/>
          <a:p>
            <a:r>
              <a:rPr lang="en-US" b="1" dirty="0"/>
              <a:t>Attention</a:t>
            </a:r>
          </a:p>
        </p:txBody>
      </p:sp>
      <p:sp>
        <p:nvSpPr>
          <p:cNvPr id="3" name="Content Placeholder 2">
            <a:extLst>
              <a:ext uri="{FF2B5EF4-FFF2-40B4-BE49-F238E27FC236}">
                <a16:creationId xmlns:a16="http://schemas.microsoft.com/office/drawing/2014/main" id="{DAFF85D7-6E31-0642-A018-3B10065C7DDF}"/>
              </a:ext>
            </a:extLst>
          </p:cNvPr>
          <p:cNvSpPr>
            <a:spLocks noGrp="1"/>
          </p:cNvSpPr>
          <p:nvPr>
            <p:ph idx="1"/>
          </p:nvPr>
        </p:nvSpPr>
        <p:spPr/>
        <p:txBody>
          <a:bodyPr/>
          <a:lstStyle/>
          <a:p>
            <a:r>
              <a:rPr lang="en-US" dirty="0"/>
              <a:t>When we think about the English word “Attention”, we know that it means directing your focus at something and taking greater notice. </a:t>
            </a:r>
          </a:p>
          <a:p>
            <a:r>
              <a:rPr lang="en-US" dirty="0">
                <a:solidFill>
                  <a:srgbClr val="FF0000"/>
                </a:solidFill>
              </a:rPr>
              <a:t>2014</a:t>
            </a:r>
            <a:r>
              <a:rPr lang="en-US" dirty="0"/>
              <a:t> has introduced a technique that allowed </a:t>
            </a:r>
            <a:r>
              <a:rPr lang="en-US" dirty="0">
                <a:solidFill>
                  <a:srgbClr val="FF0000"/>
                </a:solidFill>
              </a:rPr>
              <a:t>the decoder to focus on the appropriate words </a:t>
            </a:r>
            <a:r>
              <a:rPr lang="en-US" dirty="0"/>
              <a:t>(as encoded by the encoder) at each time step.</a:t>
            </a:r>
          </a:p>
          <a:p>
            <a:r>
              <a:rPr lang="en-US" dirty="0"/>
              <a:t>The Attention mechanism in Deep Learning is based off this concept of directing your focus, and it </a:t>
            </a:r>
            <a:r>
              <a:rPr lang="en-US" dirty="0">
                <a:solidFill>
                  <a:srgbClr val="FF0000"/>
                </a:solidFill>
              </a:rPr>
              <a:t>pays greater attention to certain factors</a:t>
            </a:r>
            <a:r>
              <a:rPr lang="en-US" dirty="0"/>
              <a:t> when processing the data.</a:t>
            </a:r>
          </a:p>
          <a:p>
            <a:r>
              <a:rPr lang="en-US" dirty="0"/>
              <a:t>In broad terms, Attention is one </a:t>
            </a:r>
            <a:r>
              <a:rPr lang="en-US" b="1" dirty="0"/>
              <a:t>component </a:t>
            </a:r>
            <a:r>
              <a:rPr lang="en-US" dirty="0"/>
              <a:t>of a network’s architecture, and is in charge of managing and quantifying the </a:t>
            </a:r>
            <a:r>
              <a:rPr lang="en-US" b="1" dirty="0"/>
              <a:t>interdependence</a:t>
            </a:r>
            <a:r>
              <a:rPr lang="en-US" dirty="0"/>
              <a:t>:</a:t>
            </a:r>
          </a:p>
          <a:p>
            <a:pPr lvl="1"/>
            <a:r>
              <a:rPr lang="en-US" dirty="0"/>
              <a:t>Between the input and output elements (General Attention)</a:t>
            </a:r>
          </a:p>
          <a:p>
            <a:pPr lvl="1"/>
            <a:r>
              <a:rPr lang="en-US" dirty="0"/>
              <a:t>Within the input elements (Self-Attention)</a:t>
            </a:r>
          </a:p>
          <a:p>
            <a:pPr marL="0" indent="0">
              <a:buNone/>
            </a:pPr>
            <a:br>
              <a:rPr lang="en-US" dirty="0"/>
            </a:br>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3DCFD599-2958-7D42-9E85-8AE718964F4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49E64CB-753B-5C47-BE5A-7BB09C65B69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D4F915C9-0B93-4C4A-BF3C-5D717F1D1A24}"/>
              </a:ext>
            </a:extLst>
          </p:cNvPr>
          <p:cNvSpPr>
            <a:spLocks noGrp="1"/>
          </p:cNvSpPr>
          <p:nvPr>
            <p:ph type="sldNum" sz="quarter" idx="12"/>
          </p:nvPr>
        </p:nvSpPr>
        <p:spPr/>
        <p:txBody>
          <a:bodyPr/>
          <a:lstStyle/>
          <a:p>
            <a:pPr>
              <a:defRPr/>
            </a:pPr>
            <a:fld id="{5D7239ED-A247-3F49-9595-68E607AFDC4C}" type="slidenum">
              <a:rPr lang="en-US" smtClean="0"/>
              <a:pPr>
                <a:defRPr/>
              </a:pPr>
              <a:t>29</a:t>
            </a:fld>
            <a:endParaRPr lang="en-US" dirty="0"/>
          </a:p>
        </p:txBody>
      </p:sp>
    </p:spTree>
    <p:extLst>
      <p:ext uri="{BB962C8B-B14F-4D97-AF65-F5344CB8AC3E}">
        <p14:creationId xmlns:p14="http://schemas.microsoft.com/office/powerpoint/2010/main" val="16821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4D7-2AEF-E14E-8B51-50C36E643FB0}"/>
              </a:ext>
            </a:extLst>
          </p:cNvPr>
          <p:cNvSpPr>
            <a:spLocks noGrp="1"/>
          </p:cNvSpPr>
          <p:nvPr>
            <p:ph type="title"/>
          </p:nvPr>
        </p:nvSpPr>
        <p:spPr/>
        <p:txBody>
          <a:bodyPr/>
          <a:lstStyle/>
          <a:p>
            <a:r>
              <a:rPr lang="en-US" dirty="0"/>
              <a:t>Word-Embedding</a:t>
            </a:r>
          </a:p>
        </p:txBody>
      </p:sp>
      <p:sp>
        <p:nvSpPr>
          <p:cNvPr id="3" name="Content Placeholder 2">
            <a:extLst>
              <a:ext uri="{FF2B5EF4-FFF2-40B4-BE49-F238E27FC236}">
                <a16:creationId xmlns:a16="http://schemas.microsoft.com/office/drawing/2014/main" id="{DBF29E16-2C1F-C446-B1B9-C7C5A438C825}"/>
              </a:ext>
            </a:extLst>
          </p:cNvPr>
          <p:cNvSpPr>
            <a:spLocks noGrp="1"/>
          </p:cNvSpPr>
          <p:nvPr>
            <p:ph idx="1"/>
          </p:nvPr>
        </p:nvSpPr>
        <p:spPr/>
        <p:txBody>
          <a:bodyPr/>
          <a:lstStyle/>
          <a:p>
            <a:r>
              <a:rPr lang="en-US" dirty="0"/>
              <a:t>The most common solution is to represent each word in the vocabulary using a fairly small and dense vector (e.g., 150 dimensions), called an embedding, and just let the neural network learn a good embedding for each word during training. </a:t>
            </a:r>
          </a:p>
          <a:p>
            <a:r>
              <a:rPr lang="en-US" dirty="0"/>
              <a:t>At the beginning of training, embeddings are simply chosen randomly, but during training, backpropagation automatically moves the embeddings around in a way that helps the neural network perform its task. </a:t>
            </a:r>
          </a:p>
          <a:p>
            <a:r>
              <a:rPr lang="en-US" dirty="0"/>
              <a:t>Typically this means </a:t>
            </a:r>
            <a:r>
              <a:rPr lang="en-US" dirty="0">
                <a:solidFill>
                  <a:srgbClr val="FF0000"/>
                </a:solidFill>
              </a:rPr>
              <a:t>that similar words will gradually cluster close </a:t>
            </a:r>
            <a:r>
              <a:rPr lang="en-US" dirty="0"/>
              <a:t>to one another, and even end up organized in a rather meaningful way. </a:t>
            </a:r>
          </a:p>
          <a:p>
            <a:r>
              <a:rPr lang="en-US" dirty="0"/>
              <a:t>For example, embeddings may end up placed along various axes that represent gender, singular/plural, adjective/noun, and so on.</a:t>
            </a:r>
          </a:p>
          <a:p>
            <a:endParaRPr lang="en-US" dirty="0"/>
          </a:p>
        </p:txBody>
      </p:sp>
      <p:sp>
        <p:nvSpPr>
          <p:cNvPr id="4" name="Date Placeholder 3">
            <a:extLst>
              <a:ext uri="{FF2B5EF4-FFF2-40B4-BE49-F238E27FC236}">
                <a16:creationId xmlns:a16="http://schemas.microsoft.com/office/drawing/2014/main" id="{69E7D73B-9C91-6842-9228-B6342F3219D4}"/>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E2DB180A-E46E-E34E-AD35-B1DC7BF84709}"/>
              </a:ext>
            </a:extLst>
          </p:cNvPr>
          <p:cNvSpPr>
            <a:spLocks noGrp="1"/>
          </p:cNvSpPr>
          <p:nvPr>
            <p:ph type="sldNum" sz="quarter" idx="12"/>
          </p:nvPr>
        </p:nvSpPr>
        <p:spPr/>
        <p:txBody>
          <a:bodyPr/>
          <a:lstStyle/>
          <a:p>
            <a:pPr>
              <a:defRPr/>
            </a:pPr>
            <a:fld id="{5D7239ED-A247-3F49-9595-68E607AFDC4C}" type="slidenum">
              <a:rPr lang="en-US" smtClean="0"/>
              <a:pPr>
                <a:defRPr/>
              </a:pPr>
              <a:t>3</a:t>
            </a:fld>
            <a:endParaRPr lang="en-US" dirty="0"/>
          </a:p>
        </p:txBody>
      </p:sp>
      <p:sp>
        <p:nvSpPr>
          <p:cNvPr id="6" name="Footer Placeholder 5">
            <a:extLst>
              <a:ext uri="{FF2B5EF4-FFF2-40B4-BE49-F238E27FC236}">
                <a16:creationId xmlns:a16="http://schemas.microsoft.com/office/drawing/2014/main" id="{53B841CE-9914-B245-90AE-10D2DC0964A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522152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16CD31-E108-134F-933C-7B91CC83301F}"/>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81192AF-865E-0C40-9159-98CB0F57B87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617F8EA7-C2A3-D54C-BF0B-4EFC498E6F10}"/>
              </a:ext>
            </a:extLst>
          </p:cNvPr>
          <p:cNvSpPr>
            <a:spLocks noGrp="1"/>
          </p:cNvSpPr>
          <p:nvPr>
            <p:ph type="sldNum" sz="quarter" idx="12"/>
          </p:nvPr>
        </p:nvSpPr>
        <p:spPr/>
        <p:txBody>
          <a:bodyPr/>
          <a:lstStyle/>
          <a:p>
            <a:pPr>
              <a:defRPr/>
            </a:pPr>
            <a:fld id="{5D7239ED-A247-3F49-9595-68E607AFDC4C}" type="slidenum">
              <a:rPr lang="en-US" smtClean="0"/>
              <a:pPr>
                <a:defRPr/>
              </a:pPr>
              <a:t>30</a:t>
            </a:fld>
            <a:endParaRPr lang="en-US" dirty="0"/>
          </a:p>
        </p:txBody>
      </p:sp>
      <p:grpSp>
        <p:nvGrpSpPr>
          <p:cNvPr id="14" name="Group 13">
            <a:extLst>
              <a:ext uri="{FF2B5EF4-FFF2-40B4-BE49-F238E27FC236}">
                <a16:creationId xmlns:a16="http://schemas.microsoft.com/office/drawing/2014/main" id="{ACDBCC51-90D7-CB41-B41F-D08EFDCB1BF7}"/>
              </a:ext>
            </a:extLst>
          </p:cNvPr>
          <p:cNvGrpSpPr/>
          <p:nvPr/>
        </p:nvGrpSpPr>
        <p:grpSpPr>
          <a:xfrm>
            <a:off x="192506" y="220662"/>
            <a:ext cx="10684042" cy="5477126"/>
            <a:chOff x="0" y="63130"/>
            <a:chExt cx="12192000" cy="6296312"/>
          </a:xfrm>
        </p:grpSpPr>
        <p:pic>
          <p:nvPicPr>
            <p:cNvPr id="7" name="Picture 6">
              <a:extLst>
                <a:ext uri="{FF2B5EF4-FFF2-40B4-BE49-F238E27FC236}">
                  <a16:creationId xmlns:a16="http://schemas.microsoft.com/office/drawing/2014/main" id="{B1368A3A-1F39-594B-B75F-71E3E15078AB}"/>
                </a:ext>
              </a:extLst>
            </p:cNvPr>
            <p:cNvPicPr>
              <a:picLocks noChangeAspect="1"/>
            </p:cNvPicPr>
            <p:nvPr/>
          </p:nvPicPr>
          <p:blipFill rotWithShape="1">
            <a:blip r:embed="rId2"/>
            <a:srcRect t="16456"/>
            <a:stretch/>
          </p:blipFill>
          <p:spPr>
            <a:xfrm>
              <a:off x="0" y="3288631"/>
              <a:ext cx="12192000" cy="2735179"/>
            </a:xfrm>
            <a:prstGeom prst="rect">
              <a:avLst/>
            </a:prstGeom>
          </p:spPr>
        </p:pic>
        <p:pic>
          <p:nvPicPr>
            <p:cNvPr id="8" name="Picture 7">
              <a:extLst>
                <a:ext uri="{FF2B5EF4-FFF2-40B4-BE49-F238E27FC236}">
                  <a16:creationId xmlns:a16="http://schemas.microsoft.com/office/drawing/2014/main" id="{EF605D34-14E4-2A46-BFF7-68F52145ED62}"/>
                </a:ext>
              </a:extLst>
            </p:cNvPr>
            <p:cNvPicPr>
              <a:picLocks noChangeAspect="1"/>
            </p:cNvPicPr>
            <p:nvPr/>
          </p:nvPicPr>
          <p:blipFill>
            <a:blip r:embed="rId3"/>
            <a:stretch>
              <a:fillRect/>
            </a:stretch>
          </p:blipFill>
          <p:spPr>
            <a:xfrm>
              <a:off x="490538" y="5927643"/>
              <a:ext cx="4734899" cy="431799"/>
            </a:xfrm>
            <a:prstGeom prst="rect">
              <a:avLst/>
            </a:prstGeom>
          </p:spPr>
        </p:pic>
        <p:pic>
          <p:nvPicPr>
            <p:cNvPr id="9" name="Picture 8">
              <a:extLst>
                <a:ext uri="{FF2B5EF4-FFF2-40B4-BE49-F238E27FC236}">
                  <a16:creationId xmlns:a16="http://schemas.microsoft.com/office/drawing/2014/main" id="{062AE9CF-ABDC-4946-8970-0E6C9BE8C1A2}"/>
                </a:ext>
              </a:extLst>
            </p:cNvPr>
            <p:cNvPicPr>
              <a:picLocks noChangeAspect="1"/>
            </p:cNvPicPr>
            <p:nvPr/>
          </p:nvPicPr>
          <p:blipFill>
            <a:blip r:embed="rId4"/>
            <a:stretch>
              <a:fillRect/>
            </a:stretch>
          </p:blipFill>
          <p:spPr>
            <a:xfrm>
              <a:off x="6994358" y="3453446"/>
              <a:ext cx="5021429" cy="460827"/>
            </a:xfrm>
            <a:prstGeom prst="rect">
              <a:avLst/>
            </a:prstGeom>
          </p:spPr>
        </p:pic>
        <p:pic>
          <p:nvPicPr>
            <p:cNvPr id="10" name="Picture 9">
              <a:extLst>
                <a:ext uri="{FF2B5EF4-FFF2-40B4-BE49-F238E27FC236}">
                  <a16:creationId xmlns:a16="http://schemas.microsoft.com/office/drawing/2014/main" id="{368940DA-ADB3-BC43-9848-EB1D87BB0253}"/>
                </a:ext>
              </a:extLst>
            </p:cNvPr>
            <p:cNvPicPr>
              <a:picLocks noChangeAspect="1"/>
            </p:cNvPicPr>
            <p:nvPr/>
          </p:nvPicPr>
          <p:blipFill>
            <a:blip r:embed="rId5"/>
            <a:stretch>
              <a:fillRect/>
            </a:stretch>
          </p:blipFill>
          <p:spPr>
            <a:xfrm>
              <a:off x="0" y="63130"/>
              <a:ext cx="11722100" cy="2641600"/>
            </a:xfrm>
            <a:prstGeom prst="rect">
              <a:avLst/>
            </a:prstGeom>
          </p:spPr>
        </p:pic>
        <p:pic>
          <p:nvPicPr>
            <p:cNvPr id="11" name="Picture 10">
              <a:extLst>
                <a:ext uri="{FF2B5EF4-FFF2-40B4-BE49-F238E27FC236}">
                  <a16:creationId xmlns:a16="http://schemas.microsoft.com/office/drawing/2014/main" id="{3B73D869-0389-8C47-813C-8A120846AD4F}"/>
                </a:ext>
              </a:extLst>
            </p:cNvPr>
            <p:cNvPicPr>
              <a:picLocks noChangeAspect="1"/>
            </p:cNvPicPr>
            <p:nvPr/>
          </p:nvPicPr>
          <p:blipFill>
            <a:blip r:embed="rId4"/>
            <a:stretch>
              <a:fillRect/>
            </a:stretch>
          </p:blipFill>
          <p:spPr>
            <a:xfrm>
              <a:off x="6289509" y="224973"/>
              <a:ext cx="5021429" cy="460827"/>
            </a:xfrm>
            <a:prstGeom prst="rect">
              <a:avLst/>
            </a:prstGeom>
          </p:spPr>
        </p:pic>
        <p:pic>
          <p:nvPicPr>
            <p:cNvPr id="12" name="Picture 11">
              <a:extLst>
                <a:ext uri="{FF2B5EF4-FFF2-40B4-BE49-F238E27FC236}">
                  <a16:creationId xmlns:a16="http://schemas.microsoft.com/office/drawing/2014/main" id="{4E8D1D39-517F-734A-BFC0-11D7BD05E3F8}"/>
                </a:ext>
              </a:extLst>
            </p:cNvPr>
            <p:cNvPicPr>
              <a:picLocks noChangeAspect="1"/>
            </p:cNvPicPr>
            <p:nvPr/>
          </p:nvPicPr>
          <p:blipFill>
            <a:blip r:embed="rId3"/>
            <a:stretch>
              <a:fillRect/>
            </a:stretch>
          </p:blipFill>
          <p:spPr>
            <a:xfrm>
              <a:off x="723149" y="2613032"/>
              <a:ext cx="4734899" cy="431799"/>
            </a:xfrm>
            <a:prstGeom prst="rect">
              <a:avLst/>
            </a:prstGeom>
          </p:spPr>
        </p:pic>
        <p:pic>
          <p:nvPicPr>
            <p:cNvPr id="13" name="Picture 12">
              <a:extLst>
                <a:ext uri="{FF2B5EF4-FFF2-40B4-BE49-F238E27FC236}">
                  <a16:creationId xmlns:a16="http://schemas.microsoft.com/office/drawing/2014/main" id="{6AE0B3B0-E006-3F4C-A677-988B23C1D2B1}"/>
                </a:ext>
              </a:extLst>
            </p:cNvPr>
            <p:cNvPicPr>
              <a:picLocks noChangeAspect="1"/>
            </p:cNvPicPr>
            <p:nvPr/>
          </p:nvPicPr>
          <p:blipFill>
            <a:blip r:embed="rId6"/>
            <a:stretch>
              <a:fillRect/>
            </a:stretch>
          </p:blipFill>
          <p:spPr>
            <a:xfrm>
              <a:off x="7609764" y="1127156"/>
              <a:ext cx="3822700" cy="1206500"/>
            </a:xfrm>
            <a:prstGeom prst="rect">
              <a:avLst/>
            </a:prstGeom>
          </p:spPr>
        </p:pic>
      </p:grpSp>
      <p:sp>
        <p:nvSpPr>
          <p:cNvPr id="15" name="Rectangle 14">
            <a:extLst>
              <a:ext uri="{FF2B5EF4-FFF2-40B4-BE49-F238E27FC236}">
                <a16:creationId xmlns:a16="http://schemas.microsoft.com/office/drawing/2014/main" id="{F425B944-3FDE-DD48-A17D-8CCCCC357857}"/>
              </a:ext>
            </a:extLst>
          </p:cNvPr>
          <p:cNvSpPr/>
          <p:nvPr/>
        </p:nvSpPr>
        <p:spPr>
          <a:xfrm>
            <a:off x="314325" y="5849034"/>
            <a:ext cx="11636375" cy="646331"/>
          </a:xfrm>
          <a:prstGeom prst="rect">
            <a:avLst/>
          </a:prstGeom>
        </p:spPr>
        <p:txBody>
          <a:bodyPr wrap="square">
            <a:spAutoFit/>
          </a:bodyPr>
          <a:lstStyle/>
          <a:p>
            <a:pPr algn="ctr"/>
            <a:r>
              <a:rPr lang="en-US" dirty="0">
                <a:solidFill>
                  <a:srgbClr val="222222"/>
                </a:solidFill>
                <a:latin typeface="Helvetica" pitchFamily="2" charset="0"/>
              </a:rPr>
              <a:t> Instead of passing the last hidden state of the encoding stage, the </a:t>
            </a:r>
            <a:r>
              <a:rPr lang="en-US" dirty="0">
                <a:solidFill>
                  <a:srgbClr val="70BF41"/>
                </a:solidFill>
                <a:latin typeface="Helvetica" pitchFamily="2" charset="0"/>
              </a:rPr>
              <a:t>encoder</a:t>
            </a:r>
            <a:r>
              <a:rPr lang="en-US" dirty="0">
                <a:solidFill>
                  <a:srgbClr val="222222"/>
                </a:solidFill>
                <a:latin typeface="Helvetica" pitchFamily="2" charset="0"/>
              </a:rPr>
              <a:t> passes </a:t>
            </a:r>
            <a:r>
              <a:rPr lang="en-US" i="1" dirty="0">
                <a:solidFill>
                  <a:srgbClr val="222222"/>
                </a:solidFill>
                <a:latin typeface="Helvetica" pitchFamily="2" charset="0"/>
              </a:rPr>
              <a:t>all</a:t>
            </a:r>
            <a:r>
              <a:rPr lang="en-US" dirty="0">
                <a:solidFill>
                  <a:srgbClr val="222222"/>
                </a:solidFill>
                <a:latin typeface="Helvetica" pitchFamily="2" charset="0"/>
              </a:rPr>
              <a:t> the </a:t>
            </a:r>
            <a:r>
              <a:rPr lang="en-US" dirty="0">
                <a:solidFill>
                  <a:srgbClr val="F39019"/>
                </a:solidFill>
                <a:latin typeface="Helvetica" pitchFamily="2" charset="0"/>
              </a:rPr>
              <a:t>hidden states</a:t>
            </a:r>
            <a:r>
              <a:rPr lang="en-US" dirty="0">
                <a:solidFill>
                  <a:srgbClr val="222222"/>
                </a:solidFill>
                <a:latin typeface="Helvetica" pitchFamily="2" charset="0"/>
              </a:rPr>
              <a:t> to the </a:t>
            </a:r>
            <a:r>
              <a:rPr lang="en-US" dirty="0">
                <a:solidFill>
                  <a:srgbClr val="B36AE2"/>
                </a:solidFill>
                <a:latin typeface="Helvetica" pitchFamily="2" charset="0"/>
              </a:rPr>
              <a:t>decoder</a:t>
            </a:r>
            <a:endParaRPr lang="en-US" dirty="0"/>
          </a:p>
        </p:txBody>
      </p:sp>
      <p:sp>
        <p:nvSpPr>
          <p:cNvPr id="16" name="Rectangle 15">
            <a:extLst>
              <a:ext uri="{FF2B5EF4-FFF2-40B4-BE49-F238E27FC236}">
                <a16:creationId xmlns:a16="http://schemas.microsoft.com/office/drawing/2014/main" id="{2133B571-94D8-9241-AEEF-E72A9049177A}"/>
              </a:ext>
            </a:extLst>
          </p:cNvPr>
          <p:cNvSpPr/>
          <p:nvPr/>
        </p:nvSpPr>
        <p:spPr>
          <a:xfrm>
            <a:off x="1879508" y="6596390"/>
            <a:ext cx="10817919" cy="261610"/>
          </a:xfrm>
          <a:prstGeom prst="rect">
            <a:avLst/>
          </a:prstGeom>
        </p:spPr>
        <p:txBody>
          <a:bodyPr wrap="square">
            <a:spAutoFit/>
          </a:bodyPr>
          <a:lstStyle/>
          <a:p>
            <a:r>
              <a:rPr lang="en-US" sz="1100" dirty="0"/>
              <a:t>https://</a:t>
            </a:r>
            <a:r>
              <a:rPr lang="en-US" sz="1100" dirty="0" err="1"/>
              <a:t>jalammar.github.io</a:t>
            </a:r>
            <a:r>
              <a:rPr lang="en-US" sz="1100" dirty="0"/>
              <a:t>/visualizing-neural-machine-translation-mechanics-of-seq2seq-models-with-attention/</a:t>
            </a:r>
          </a:p>
        </p:txBody>
      </p:sp>
    </p:spTree>
    <p:extLst>
      <p:ext uri="{BB962C8B-B14F-4D97-AF65-F5344CB8AC3E}">
        <p14:creationId xmlns:p14="http://schemas.microsoft.com/office/powerpoint/2010/main" val="3754537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78DA5-FD96-4645-B35B-D13AB1223F0A}"/>
              </a:ext>
            </a:extLst>
          </p:cNvPr>
          <p:cNvSpPr>
            <a:spLocks noGrp="1"/>
          </p:cNvSpPr>
          <p:nvPr>
            <p:ph idx="1"/>
          </p:nvPr>
        </p:nvSpPr>
        <p:spPr/>
        <p:txBody>
          <a:bodyPr/>
          <a:lstStyle/>
          <a:p>
            <a:pPr marL="182563" indent="-182563" algn="r" rtl="1" fontAlgn="base">
              <a:lnSpc>
                <a:spcPct val="90000"/>
              </a:lnSpc>
              <a:spcBef>
                <a:spcPts val="1200"/>
              </a:spcBef>
              <a:spcAft>
                <a:spcPct val="0"/>
              </a:spcAft>
              <a:buClr>
                <a:srgbClr val="9E3611"/>
              </a:buClr>
              <a:buSzPct val="85000"/>
              <a:buFont typeface="Wingdings" pitchFamily="2" charset="2"/>
              <a:buChar char="v"/>
            </a:pPr>
            <a:endParaRPr lang="en-US"/>
          </a:p>
        </p:txBody>
      </p:sp>
      <p:sp>
        <p:nvSpPr>
          <p:cNvPr id="4" name="Date Placeholder 3">
            <a:extLst>
              <a:ext uri="{FF2B5EF4-FFF2-40B4-BE49-F238E27FC236}">
                <a16:creationId xmlns:a16="http://schemas.microsoft.com/office/drawing/2014/main" id="{D0B979C9-9FA5-AA49-9DD4-52E28A66A3D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EB367D8-5D3A-7F45-A566-165F5F41CC9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47B7D8C8-37BA-E54B-8794-EAC052AB8CD8}"/>
              </a:ext>
            </a:extLst>
          </p:cNvPr>
          <p:cNvSpPr>
            <a:spLocks noGrp="1"/>
          </p:cNvSpPr>
          <p:nvPr>
            <p:ph type="sldNum" sz="quarter" idx="12"/>
          </p:nvPr>
        </p:nvSpPr>
        <p:spPr/>
        <p:txBody>
          <a:bodyPr/>
          <a:lstStyle/>
          <a:p>
            <a:pPr>
              <a:defRPr/>
            </a:pPr>
            <a:fld id="{5D7239ED-A247-3F49-9595-68E607AFDC4C}" type="slidenum">
              <a:rPr lang="en-US" smtClean="0"/>
              <a:pPr>
                <a:defRPr/>
              </a:pPr>
              <a:t>31</a:t>
            </a:fld>
            <a:endParaRPr lang="en-US" dirty="0"/>
          </a:p>
        </p:txBody>
      </p:sp>
      <p:pic>
        <p:nvPicPr>
          <p:cNvPr id="7" name="Picture 6">
            <a:extLst>
              <a:ext uri="{FF2B5EF4-FFF2-40B4-BE49-F238E27FC236}">
                <a16:creationId xmlns:a16="http://schemas.microsoft.com/office/drawing/2014/main" id="{49E0D5E1-F435-BC49-A197-B0A4EA0B9640}"/>
              </a:ext>
            </a:extLst>
          </p:cNvPr>
          <p:cNvPicPr>
            <a:picLocks noChangeAspect="1"/>
          </p:cNvPicPr>
          <p:nvPr/>
        </p:nvPicPr>
        <p:blipFill>
          <a:blip r:embed="rId2"/>
          <a:stretch>
            <a:fillRect/>
          </a:stretch>
        </p:blipFill>
        <p:spPr>
          <a:xfrm>
            <a:off x="3298785" y="0"/>
            <a:ext cx="8893215" cy="3663023"/>
          </a:xfrm>
          <a:prstGeom prst="rect">
            <a:avLst/>
          </a:prstGeom>
        </p:spPr>
      </p:pic>
      <p:pic>
        <p:nvPicPr>
          <p:cNvPr id="8" name="Picture 7">
            <a:extLst>
              <a:ext uri="{FF2B5EF4-FFF2-40B4-BE49-F238E27FC236}">
                <a16:creationId xmlns:a16="http://schemas.microsoft.com/office/drawing/2014/main" id="{E1E157BB-BD81-DB4C-889C-8E9359217E62}"/>
              </a:ext>
            </a:extLst>
          </p:cNvPr>
          <p:cNvPicPr>
            <a:picLocks noChangeAspect="1"/>
          </p:cNvPicPr>
          <p:nvPr/>
        </p:nvPicPr>
        <p:blipFill>
          <a:blip r:embed="rId3"/>
          <a:stretch>
            <a:fillRect/>
          </a:stretch>
        </p:blipFill>
        <p:spPr>
          <a:xfrm>
            <a:off x="126668" y="3557613"/>
            <a:ext cx="6344234" cy="3079725"/>
          </a:xfrm>
          <a:prstGeom prst="rect">
            <a:avLst/>
          </a:prstGeom>
        </p:spPr>
      </p:pic>
      <p:sp>
        <p:nvSpPr>
          <p:cNvPr id="9" name="Rectangle 8">
            <a:extLst>
              <a:ext uri="{FF2B5EF4-FFF2-40B4-BE49-F238E27FC236}">
                <a16:creationId xmlns:a16="http://schemas.microsoft.com/office/drawing/2014/main" id="{D11046C0-E813-0848-8742-A27F90026F51}"/>
              </a:ext>
            </a:extLst>
          </p:cNvPr>
          <p:cNvSpPr/>
          <p:nvPr/>
        </p:nvSpPr>
        <p:spPr>
          <a:xfrm>
            <a:off x="1879508" y="6596390"/>
            <a:ext cx="10817919" cy="261610"/>
          </a:xfrm>
          <a:prstGeom prst="rect">
            <a:avLst/>
          </a:prstGeom>
        </p:spPr>
        <p:txBody>
          <a:bodyPr wrap="square">
            <a:spAutoFit/>
          </a:bodyPr>
          <a:lstStyle/>
          <a:p>
            <a:r>
              <a:rPr lang="en-US" sz="1100" dirty="0"/>
              <a:t>https://</a:t>
            </a:r>
            <a:r>
              <a:rPr lang="en-US" sz="1100" dirty="0" err="1"/>
              <a:t>jalammar.github.io</a:t>
            </a:r>
            <a:r>
              <a:rPr lang="en-US" sz="1100" dirty="0"/>
              <a:t>/visualizing-neural-machine-translation-mechanics-of-seq2seq-models-with-attention/</a:t>
            </a:r>
          </a:p>
        </p:txBody>
      </p:sp>
    </p:spTree>
    <p:extLst>
      <p:ext uri="{BB962C8B-B14F-4D97-AF65-F5344CB8AC3E}">
        <p14:creationId xmlns:p14="http://schemas.microsoft.com/office/powerpoint/2010/main" val="1611528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3A2084-EEE1-7942-B163-77C672851480}"/>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91DC590C-9651-A142-B80B-F899A60C31AE}"/>
              </a:ext>
            </a:extLst>
          </p:cNvPr>
          <p:cNvSpPr>
            <a:spLocks noGrp="1"/>
          </p:cNvSpPr>
          <p:nvPr>
            <p:ph type="ftr" sz="quarter" idx="11"/>
          </p:nvPr>
        </p:nvSpPr>
        <p:spPr/>
        <p:txBody>
          <a:bodyPr/>
          <a:lstStyle/>
          <a:p>
            <a:pPr>
              <a:defRPr/>
            </a:pPr>
            <a:r>
              <a:rPr lang="en-US" dirty="0"/>
              <a:t>Dr. Malak Abdullah</a:t>
            </a:r>
          </a:p>
        </p:txBody>
      </p:sp>
      <p:sp>
        <p:nvSpPr>
          <p:cNvPr id="6" name="Slide Number Placeholder 5">
            <a:extLst>
              <a:ext uri="{FF2B5EF4-FFF2-40B4-BE49-F238E27FC236}">
                <a16:creationId xmlns:a16="http://schemas.microsoft.com/office/drawing/2014/main" id="{00693B05-0809-B948-A6A4-EAECA08AF986}"/>
              </a:ext>
            </a:extLst>
          </p:cNvPr>
          <p:cNvSpPr>
            <a:spLocks noGrp="1"/>
          </p:cNvSpPr>
          <p:nvPr>
            <p:ph type="sldNum" sz="quarter" idx="12"/>
          </p:nvPr>
        </p:nvSpPr>
        <p:spPr/>
        <p:txBody>
          <a:bodyPr/>
          <a:lstStyle/>
          <a:p>
            <a:pPr>
              <a:defRPr/>
            </a:pPr>
            <a:fld id="{5D7239ED-A247-3F49-9595-68E607AFDC4C}" type="slidenum">
              <a:rPr lang="en-US" smtClean="0"/>
              <a:pPr>
                <a:defRPr/>
              </a:pPr>
              <a:t>32</a:t>
            </a:fld>
            <a:endParaRPr lang="en-US" dirty="0"/>
          </a:p>
        </p:txBody>
      </p:sp>
      <p:pic>
        <p:nvPicPr>
          <p:cNvPr id="7" name="Picture 6">
            <a:extLst>
              <a:ext uri="{FF2B5EF4-FFF2-40B4-BE49-F238E27FC236}">
                <a16:creationId xmlns:a16="http://schemas.microsoft.com/office/drawing/2014/main" id="{5AC5A60C-C663-2846-B977-F4631591C583}"/>
              </a:ext>
            </a:extLst>
          </p:cNvPr>
          <p:cNvPicPr>
            <a:picLocks noChangeAspect="1"/>
          </p:cNvPicPr>
          <p:nvPr/>
        </p:nvPicPr>
        <p:blipFill>
          <a:blip r:embed="rId2"/>
          <a:stretch>
            <a:fillRect/>
          </a:stretch>
        </p:blipFill>
        <p:spPr>
          <a:xfrm>
            <a:off x="3945179" y="0"/>
            <a:ext cx="8246821" cy="4653023"/>
          </a:xfrm>
          <a:prstGeom prst="rect">
            <a:avLst/>
          </a:prstGeom>
        </p:spPr>
      </p:pic>
      <p:sp>
        <p:nvSpPr>
          <p:cNvPr id="8" name="Rectangle 7">
            <a:extLst>
              <a:ext uri="{FF2B5EF4-FFF2-40B4-BE49-F238E27FC236}">
                <a16:creationId xmlns:a16="http://schemas.microsoft.com/office/drawing/2014/main" id="{A8489F7F-24D9-A246-9EFD-4ED1B34032F4}"/>
              </a:ext>
            </a:extLst>
          </p:cNvPr>
          <p:cNvSpPr/>
          <p:nvPr/>
        </p:nvSpPr>
        <p:spPr>
          <a:xfrm>
            <a:off x="108030" y="220662"/>
            <a:ext cx="3919960" cy="5632311"/>
          </a:xfrm>
          <a:prstGeom prst="rect">
            <a:avLst/>
          </a:prstGeom>
        </p:spPr>
        <p:txBody>
          <a:bodyPr wrap="square">
            <a:spAutoFit/>
          </a:bodyPr>
          <a:lstStyle/>
          <a:p>
            <a:r>
              <a:rPr lang="en-US" dirty="0">
                <a:solidFill>
                  <a:srgbClr val="222222"/>
                </a:solidFill>
                <a:latin typeface="Helvetica" pitchFamily="2" charset="0"/>
              </a:rPr>
              <a:t>An attention </a:t>
            </a:r>
            <a:r>
              <a:rPr lang="en-US" dirty="0">
                <a:solidFill>
                  <a:srgbClr val="B36AE2"/>
                </a:solidFill>
                <a:latin typeface="inherit"/>
              </a:rPr>
              <a:t>decoder</a:t>
            </a:r>
            <a:r>
              <a:rPr lang="en-US" dirty="0">
                <a:solidFill>
                  <a:srgbClr val="222222"/>
                </a:solidFill>
                <a:latin typeface="Helvetica" pitchFamily="2" charset="0"/>
              </a:rPr>
              <a:t> does an extra step before producing its output. In order to focus on the parts of the input that are relevant to this decoding time step, the </a:t>
            </a:r>
            <a:r>
              <a:rPr lang="en-US" dirty="0">
                <a:solidFill>
                  <a:srgbClr val="B36AE2"/>
                </a:solidFill>
                <a:latin typeface="inherit"/>
              </a:rPr>
              <a:t>decoder</a:t>
            </a:r>
            <a:r>
              <a:rPr lang="en-US" dirty="0">
                <a:solidFill>
                  <a:srgbClr val="222222"/>
                </a:solidFill>
                <a:latin typeface="Helvetica" pitchFamily="2" charset="0"/>
              </a:rPr>
              <a:t> does the following:</a:t>
            </a:r>
          </a:p>
          <a:p>
            <a:endParaRPr lang="en-US" dirty="0">
              <a:solidFill>
                <a:srgbClr val="222222"/>
              </a:solidFill>
              <a:latin typeface="Helvetica" pitchFamily="2" charset="0"/>
            </a:endParaRPr>
          </a:p>
          <a:p>
            <a:pPr>
              <a:buFont typeface="+mj-lt"/>
              <a:buAutoNum type="arabicPeriod"/>
            </a:pPr>
            <a:r>
              <a:rPr lang="en-US" dirty="0">
                <a:solidFill>
                  <a:srgbClr val="222222"/>
                </a:solidFill>
                <a:latin typeface="inherit"/>
              </a:rPr>
              <a:t>Look at the set of encoder </a:t>
            </a:r>
            <a:r>
              <a:rPr lang="en-US" dirty="0">
                <a:solidFill>
                  <a:srgbClr val="F39019"/>
                </a:solidFill>
                <a:latin typeface="inherit"/>
              </a:rPr>
              <a:t>hidden states</a:t>
            </a:r>
            <a:r>
              <a:rPr lang="en-US" dirty="0">
                <a:solidFill>
                  <a:srgbClr val="222222"/>
                </a:solidFill>
                <a:latin typeface="inherit"/>
              </a:rPr>
              <a:t> it received – each </a:t>
            </a:r>
            <a:r>
              <a:rPr lang="en-US" dirty="0">
                <a:solidFill>
                  <a:srgbClr val="F39019"/>
                </a:solidFill>
                <a:latin typeface="inherit"/>
              </a:rPr>
              <a:t>encoder hidden states</a:t>
            </a:r>
            <a:r>
              <a:rPr lang="en-US" dirty="0">
                <a:solidFill>
                  <a:srgbClr val="222222"/>
                </a:solidFill>
                <a:latin typeface="inherit"/>
              </a:rPr>
              <a:t> is most associated with a certain word in the input sentence</a:t>
            </a:r>
          </a:p>
          <a:p>
            <a:pPr>
              <a:buFont typeface="+mj-lt"/>
              <a:buAutoNum type="arabicPeriod"/>
            </a:pPr>
            <a:endParaRPr lang="en-US" dirty="0">
              <a:solidFill>
                <a:srgbClr val="222222"/>
              </a:solidFill>
              <a:latin typeface="inherit"/>
            </a:endParaRPr>
          </a:p>
          <a:p>
            <a:pPr>
              <a:buFont typeface="+mj-lt"/>
              <a:buAutoNum type="arabicPeriod"/>
            </a:pPr>
            <a:r>
              <a:rPr lang="en-US" dirty="0">
                <a:solidFill>
                  <a:srgbClr val="222222"/>
                </a:solidFill>
                <a:latin typeface="inherit"/>
              </a:rPr>
              <a:t>Give each </a:t>
            </a:r>
            <a:r>
              <a:rPr lang="en-US" dirty="0">
                <a:solidFill>
                  <a:srgbClr val="F39019"/>
                </a:solidFill>
                <a:latin typeface="inherit"/>
              </a:rPr>
              <a:t>hidden states</a:t>
            </a:r>
            <a:r>
              <a:rPr lang="en-US" dirty="0">
                <a:solidFill>
                  <a:srgbClr val="222222"/>
                </a:solidFill>
                <a:latin typeface="inherit"/>
              </a:rPr>
              <a:t> a score (let’s ignore how the scoring is done for now)</a:t>
            </a:r>
          </a:p>
          <a:p>
            <a:pPr>
              <a:buFont typeface="+mj-lt"/>
              <a:buAutoNum type="arabicPeriod"/>
            </a:pPr>
            <a:endParaRPr lang="en-US" dirty="0">
              <a:solidFill>
                <a:srgbClr val="222222"/>
              </a:solidFill>
              <a:latin typeface="inherit"/>
            </a:endParaRPr>
          </a:p>
          <a:p>
            <a:pPr>
              <a:buFont typeface="+mj-lt"/>
              <a:buAutoNum type="arabicPeriod"/>
            </a:pPr>
            <a:r>
              <a:rPr lang="en-US" dirty="0">
                <a:solidFill>
                  <a:srgbClr val="222222"/>
                </a:solidFill>
                <a:latin typeface="inherit"/>
              </a:rPr>
              <a:t>Multiply each </a:t>
            </a:r>
            <a:r>
              <a:rPr lang="en-US" dirty="0">
                <a:solidFill>
                  <a:srgbClr val="F39019"/>
                </a:solidFill>
                <a:latin typeface="inherit"/>
              </a:rPr>
              <a:t>hidden states</a:t>
            </a:r>
            <a:r>
              <a:rPr lang="en-US" dirty="0">
                <a:solidFill>
                  <a:srgbClr val="222222"/>
                </a:solidFill>
                <a:latin typeface="inherit"/>
              </a:rPr>
              <a:t> by its </a:t>
            </a:r>
            <a:r>
              <a:rPr lang="en-US" dirty="0" err="1">
                <a:solidFill>
                  <a:srgbClr val="222222"/>
                </a:solidFill>
                <a:latin typeface="inherit"/>
              </a:rPr>
              <a:t>softmaxed</a:t>
            </a:r>
            <a:r>
              <a:rPr lang="en-US" dirty="0">
                <a:solidFill>
                  <a:srgbClr val="222222"/>
                </a:solidFill>
                <a:latin typeface="inherit"/>
              </a:rPr>
              <a:t> score, thus amplifying </a:t>
            </a:r>
            <a:r>
              <a:rPr lang="en-US" dirty="0">
                <a:solidFill>
                  <a:srgbClr val="F39019"/>
                </a:solidFill>
                <a:latin typeface="inherit"/>
              </a:rPr>
              <a:t>hidden states</a:t>
            </a:r>
            <a:r>
              <a:rPr lang="en-US" dirty="0">
                <a:solidFill>
                  <a:srgbClr val="222222"/>
                </a:solidFill>
                <a:latin typeface="inherit"/>
              </a:rPr>
              <a:t> with high scores, and drowning out </a:t>
            </a:r>
            <a:r>
              <a:rPr lang="en-US" dirty="0">
                <a:solidFill>
                  <a:srgbClr val="F39019"/>
                </a:solidFill>
                <a:latin typeface="inherit"/>
              </a:rPr>
              <a:t>hidden states</a:t>
            </a:r>
            <a:r>
              <a:rPr lang="en-US" dirty="0">
                <a:solidFill>
                  <a:srgbClr val="222222"/>
                </a:solidFill>
                <a:latin typeface="inherit"/>
              </a:rPr>
              <a:t> with low scores</a:t>
            </a:r>
            <a:endParaRPr lang="en-US" b="0" i="0" u="none" strike="noStrike" dirty="0">
              <a:solidFill>
                <a:srgbClr val="222222"/>
              </a:solidFill>
              <a:effectLst/>
              <a:latin typeface="inherit"/>
            </a:endParaRPr>
          </a:p>
        </p:txBody>
      </p:sp>
      <p:sp>
        <p:nvSpPr>
          <p:cNvPr id="9" name="Rectangle 8">
            <a:extLst>
              <a:ext uri="{FF2B5EF4-FFF2-40B4-BE49-F238E27FC236}">
                <a16:creationId xmlns:a16="http://schemas.microsoft.com/office/drawing/2014/main" id="{CC888AEB-7E14-EE4F-B636-E9ACBA54F842}"/>
              </a:ext>
            </a:extLst>
          </p:cNvPr>
          <p:cNvSpPr/>
          <p:nvPr/>
        </p:nvSpPr>
        <p:spPr>
          <a:xfrm>
            <a:off x="1879508" y="6596390"/>
            <a:ext cx="10817919" cy="261610"/>
          </a:xfrm>
          <a:prstGeom prst="rect">
            <a:avLst/>
          </a:prstGeom>
        </p:spPr>
        <p:txBody>
          <a:bodyPr wrap="square">
            <a:spAutoFit/>
          </a:bodyPr>
          <a:lstStyle/>
          <a:p>
            <a:r>
              <a:rPr lang="en-US" sz="1100" dirty="0"/>
              <a:t>https://</a:t>
            </a:r>
            <a:r>
              <a:rPr lang="en-US" sz="1100" dirty="0" err="1"/>
              <a:t>jalammar.github.io</a:t>
            </a:r>
            <a:r>
              <a:rPr lang="en-US" sz="1100" dirty="0"/>
              <a:t>/visualizing-neural-machine-translation-mechanics-of-seq2seq-models-with-attention/</a:t>
            </a:r>
          </a:p>
        </p:txBody>
      </p:sp>
    </p:spTree>
    <p:extLst>
      <p:ext uri="{BB962C8B-B14F-4D97-AF65-F5344CB8AC3E}">
        <p14:creationId xmlns:p14="http://schemas.microsoft.com/office/powerpoint/2010/main" val="3783350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BAD7-FCAD-5543-A97E-E0257DFAFD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E430BE-3158-444E-922E-0E539D50023A}"/>
              </a:ext>
            </a:extLst>
          </p:cNvPr>
          <p:cNvSpPr>
            <a:spLocks noGrp="1"/>
          </p:cNvSpPr>
          <p:nvPr>
            <p:ph idx="1"/>
          </p:nvPr>
        </p:nvSpPr>
        <p:spPr>
          <a:xfrm>
            <a:off x="314325" y="1743075"/>
            <a:ext cx="6358663" cy="4429125"/>
          </a:xfrm>
        </p:spPr>
        <p:txBody>
          <a:bodyPr/>
          <a:lstStyle/>
          <a:p>
            <a:r>
              <a:rPr lang="en-US" dirty="0"/>
              <a:t>Note that the model </a:t>
            </a:r>
            <a:r>
              <a:rPr lang="en-US" dirty="0">
                <a:solidFill>
                  <a:srgbClr val="FF0000"/>
                </a:solidFill>
              </a:rPr>
              <a:t>isn’t just mindless </a:t>
            </a:r>
            <a:r>
              <a:rPr lang="en-US" dirty="0"/>
              <a:t>aligning the first word at the output with the first word from the input. </a:t>
            </a:r>
            <a:endParaRPr lang="ar-SA" dirty="0"/>
          </a:p>
          <a:p>
            <a:r>
              <a:rPr lang="en-US" dirty="0"/>
              <a:t>It actually learned from the training phase how to align words in that language pair (French and English in our example). </a:t>
            </a:r>
            <a:endParaRPr lang="ar-SA" dirty="0"/>
          </a:p>
        </p:txBody>
      </p:sp>
      <p:sp>
        <p:nvSpPr>
          <p:cNvPr id="4" name="Date Placeholder 3">
            <a:extLst>
              <a:ext uri="{FF2B5EF4-FFF2-40B4-BE49-F238E27FC236}">
                <a16:creationId xmlns:a16="http://schemas.microsoft.com/office/drawing/2014/main" id="{51B813FC-5D91-674D-BB73-454B75E47D0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6527314-E3EB-1040-9BDA-8332D4D6B7A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3273ADE-5780-7643-ABEE-D0D81E557630}"/>
              </a:ext>
            </a:extLst>
          </p:cNvPr>
          <p:cNvSpPr>
            <a:spLocks noGrp="1"/>
          </p:cNvSpPr>
          <p:nvPr>
            <p:ph type="sldNum" sz="quarter" idx="12"/>
          </p:nvPr>
        </p:nvSpPr>
        <p:spPr/>
        <p:txBody>
          <a:bodyPr/>
          <a:lstStyle/>
          <a:p>
            <a:pPr>
              <a:defRPr/>
            </a:pPr>
            <a:fld id="{5D7239ED-A247-3F49-9595-68E607AFDC4C}" type="slidenum">
              <a:rPr lang="en-US" smtClean="0"/>
              <a:pPr>
                <a:defRPr/>
              </a:pPr>
              <a:t>33</a:t>
            </a:fld>
            <a:endParaRPr lang="en-US" dirty="0"/>
          </a:p>
        </p:txBody>
      </p:sp>
      <p:pic>
        <p:nvPicPr>
          <p:cNvPr id="7" name="Picture 6">
            <a:extLst>
              <a:ext uri="{FF2B5EF4-FFF2-40B4-BE49-F238E27FC236}">
                <a16:creationId xmlns:a16="http://schemas.microsoft.com/office/drawing/2014/main" id="{420C0066-FAD1-A04F-8320-A851948434AA}"/>
              </a:ext>
            </a:extLst>
          </p:cNvPr>
          <p:cNvPicPr>
            <a:picLocks noChangeAspect="1"/>
          </p:cNvPicPr>
          <p:nvPr/>
        </p:nvPicPr>
        <p:blipFill>
          <a:blip r:embed="rId2"/>
          <a:stretch>
            <a:fillRect/>
          </a:stretch>
        </p:blipFill>
        <p:spPr>
          <a:xfrm>
            <a:off x="6672988" y="80127"/>
            <a:ext cx="5519012" cy="6092073"/>
          </a:xfrm>
          <a:prstGeom prst="rect">
            <a:avLst/>
          </a:prstGeom>
        </p:spPr>
      </p:pic>
      <p:sp>
        <p:nvSpPr>
          <p:cNvPr id="8" name="Rectangle 7">
            <a:extLst>
              <a:ext uri="{FF2B5EF4-FFF2-40B4-BE49-F238E27FC236}">
                <a16:creationId xmlns:a16="http://schemas.microsoft.com/office/drawing/2014/main" id="{31A5E9F9-F67D-BB4E-9902-EE3649CD6254}"/>
              </a:ext>
            </a:extLst>
          </p:cNvPr>
          <p:cNvSpPr/>
          <p:nvPr/>
        </p:nvSpPr>
        <p:spPr>
          <a:xfrm>
            <a:off x="1879508" y="6596390"/>
            <a:ext cx="10817919" cy="261610"/>
          </a:xfrm>
          <a:prstGeom prst="rect">
            <a:avLst/>
          </a:prstGeom>
        </p:spPr>
        <p:txBody>
          <a:bodyPr wrap="square">
            <a:spAutoFit/>
          </a:bodyPr>
          <a:lstStyle/>
          <a:p>
            <a:r>
              <a:rPr lang="en-US" sz="1100" dirty="0"/>
              <a:t>https://</a:t>
            </a:r>
            <a:r>
              <a:rPr lang="en-US" sz="1100" dirty="0" err="1"/>
              <a:t>jalammar.github.io</a:t>
            </a:r>
            <a:r>
              <a:rPr lang="en-US" sz="1100" dirty="0"/>
              <a:t>/visualizing-neural-machine-translation-mechanics-of-seq2seq-models-with-attention/</a:t>
            </a:r>
          </a:p>
        </p:txBody>
      </p:sp>
    </p:spTree>
    <p:extLst>
      <p:ext uri="{BB962C8B-B14F-4D97-AF65-F5344CB8AC3E}">
        <p14:creationId xmlns:p14="http://schemas.microsoft.com/office/powerpoint/2010/main" val="1966305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37846B-F7D8-8542-B014-C0EE665C258C}"/>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0380AE1-937B-FF4B-BB2B-FB92F37070F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34EDC7D-BBEC-ED41-B04C-86C79E9EAFB4}"/>
              </a:ext>
            </a:extLst>
          </p:cNvPr>
          <p:cNvSpPr>
            <a:spLocks noGrp="1"/>
          </p:cNvSpPr>
          <p:nvPr>
            <p:ph type="sldNum" sz="quarter" idx="12"/>
          </p:nvPr>
        </p:nvSpPr>
        <p:spPr/>
        <p:txBody>
          <a:bodyPr/>
          <a:lstStyle/>
          <a:p>
            <a:pPr>
              <a:defRPr/>
            </a:pPr>
            <a:fld id="{5D7239ED-A247-3F49-9595-68E607AFDC4C}" type="slidenum">
              <a:rPr lang="en-US" smtClean="0"/>
              <a:pPr>
                <a:defRPr/>
              </a:pPr>
              <a:t>34</a:t>
            </a:fld>
            <a:endParaRPr lang="en-US" dirty="0"/>
          </a:p>
        </p:txBody>
      </p:sp>
      <p:pic>
        <p:nvPicPr>
          <p:cNvPr id="7" name="Picture 6">
            <a:extLst>
              <a:ext uri="{FF2B5EF4-FFF2-40B4-BE49-F238E27FC236}">
                <a16:creationId xmlns:a16="http://schemas.microsoft.com/office/drawing/2014/main" id="{CF7BE603-9795-244D-8A51-7F0AA133562F}"/>
              </a:ext>
            </a:extLst>
          </p:cNvPr>
          <p:cNvPicPr>
            <a:picLocks noChangeAspect="1"/>
          </p:cNvPicPr>
          <p:nvPr/>
        </p:nvPicPr>
        <p:blipFill rotWithShape="1">
          <a:blip r:embed="rId2"/>
          <a:srcRect l="390" t="5615"/>
          <a:stretch/>
        </p:blipFill>
        <p:spPr>
          <a:xfrm>
            <a:off x="2021305" y="0"/>
            <a:ext cx="7796163" cy="3709375"/>
          </a:xfrm>
          <a:prstGeom prst="rect">
            <a:avLst/>
          </a:prstGeom>
        </p:spPr>
      </p:pic>
      <p:sp>
        <p:nvSpPr>
          <p:cNvPr id="8" name="Rectangle 7">
            <a:extLst>
              <a:ext uri="{FF2B5EF4-FFF2-40B4-BE49-F238E27FC236}">
                <a16:creationId xmlns:a16="http://schemas.microsoft.com/office/drawing/2014/main" id="{C0CEC195-AE0A-144C-9B54-40A4E38E03B8}"/>
              </a:ext>
            </a:extLst>
          </p:cNvPr>
          <p:cNvSpPr/>
          <p:nvPr/>
        </p:nvSpPr>
        <p:spPr>
          <a:xfrm>
            <a:off x="241300" y="3757158"/>
            <a:ext cx="11806321" cy="2585323"/>
          </a:xfrm>
          <a:prstGeom prst="rect">
            <a:avLst/>
          </a:prstGeom>
        </p:spPr>
        <p:txBody>
          <a:bodyPr wrap="square">
            <a:spAutoFit/>
          </a:bodyPr>
          <a:lstStyle/>
          <a:p>
            <a:r>
              <a:rPr lang="en-US" dirty="0">
                <a:solidFill>
                  <a:srgbClr val="222222"/>
                </a:solidFill>
                <a:latin typeface="Helvetica" pitchFamily="2" charset="0"/>
              </a:rPr>
              <a:t>Let us now bring the whole thing together in the following visualization and look at how the attention process works:</a:t>
            </a:r>
          </a:p>
          <a:p>
            <a:pPr>
              <a:buFont typeface="+mj-lt"/>
              <a:buAutoNum type="arabicPeriod"/>
            </a:pPr>
            <a:r>
              <a:rPr lang="en-US" dirty="0">
                <a:solidFill>
                  <a:srgbClr val="222222"/>
                </a:solidFill>
                <a:latin typeface="inherit"/>
              </a:rPr>
              <a:t>The attention decoder RNN takes in the embedding of the </a:t>
            </a:r>
            <a:r>
              <a:rPr lang="en-US" dirty="0">
                <a:solidFill>
                  <a:srgbClr val="00882B"/>
                </a:solidFill>
                <a:latin typeface="inherit"/>
              </a:rPr>
              <a:t>&lt;END&gt;</a:t>
            </a:r>
            <a:r>
              <a:rPr lang="en-US" dirty="0">
                <a:solidFill>
                  <a:srgbClr val="222222"/>
                </a:solidFill>
                <a:latin typeface="inherit"/>
              </a:rPr>
              <a:t> token, and an </a:t>
            </a:r>
            <a:r>
              <a:rPr lang="en-US" dirty="0">
                <a:solidFill>
                  <a:srgbClr val="B36AE2"/>
                </a:solidFill>
                <a:latin typeface="inherit"/>
              </a:rPr>
              <a:t>initial decoder hidden state</a:t>
            </a:r>
            <a:r>
              <a:rPr lang="en-US" dirty="0">
                <a:solidFill>
                  <a:srgbClr val="222222"/>
                </a:solidFill>
                <a:latin typeface="inherit"/>
              </a:rPr>
              <a:t>.</a:t>
            </a:r>
          </a:p>
          <a:p>
            <a:pPr>
              <a:buFont typeface="+mj-lt"/>
              <a:buAutoNum type="arabicPeriod"/>
            </a:pPr>
            <a:r>
              <a:rPr lang="en-US" dirty="0">
                <a:solidFill>
                  <a:srgbClr val="222222"/>
                </a:solidFill>
                <a:latin typeface="inherit"/>
              </a:rPr>
              <a:t>The RNN processes its inputs, producing an output and a </a:t>
            </a:r>
            <a:r>
              <a:rPr lang="en-US" dirty="0">
                <a:solidFill>
                  <a:srgbClr val="B36AE2"/>
                </a:solidFill>
                <a:latin typeface="inherit"/>
              </a:rPr>
              <a:t>new hidden state</a:t>
            </a:r>
            <a:r>
              <a:rPr lang="en-US" dirty="0">
                <a:solidFill>
                  <a:srgbClr val="222222"/>
                </a:solidFill>
                <a:latin typeface="inherit"/>
              </a:rPr>
              <a:t> vector (</a:t>
            </a:r>
            <a:r>
              <a:rPr lang="en-US" dirty="0">
                <a:solidFill>
                  <a:srgbClr val="B36AE2"/>
                </a:solidFill>
                <a:latin typeface="inherit"/>
              </a:rPr>
              <a:t>h</a:t>
            </a:r>
            <a:r>
              <a:rPr lang="en-US" dirty="0">
                <a:solidFill>
                  <a:srgbClr val="5CBCE9"/>
                </a:solidFill>
                <a:latin typeface="inherit"/>
              </a:rPr>
              <a:t>4</a:t>
            </a:r>
            <a:r>
              <a:rPr lang="en-US" dirty="0">
                <a:solidFill>
                  <a:srgbClr val="222222"/>
                </a:solidFill>
                <a:latin typeface="inherit"/>
              </a:rPr>
              <a:t>). The output is discarded.</a:t>
            </a:r>
          </a:p>
          <a:p>
            <a:pPr>
              <a:buFont typeface="+mj-lt"/>
              <a:buAutoNum type="arabicPeriod"/>
            </a:pPr>
            <a:r>
              <a:rPr lang="en-US" dirty="0">
                <a:solidFill>
                  <a:srgbClr val="222222"/>
                </a:solidFill>
                <a:latin typeface="inherit"/>
              </a:rPr>
              <a:t>Attention Step: We use the </a:t>
            </a:r>
            <a:r>
              <a:rPr lang="en-US" dirty="0">
                <a:solidFill>
                  <a:srgbClr val="F39019"/>
                </a:solidFill>
                <a:latin typeface="inherit"/>
              </a:rPr>
              <a:t>encoder hidden states</a:t>
            </a:r>
            <a:r>
              <a:rPr lang="en-US" dirty="0">
                <a:solidFill>
                  <a:srgbClr val="222222"/>
                </a:solidFill>
                <a:latin typeface="inherit"/>
              </a:rPr>
              <a:t> and the </a:t>
            </a:r>
            <a:r>
              <a:rPr lang="en-US" dirty="0">
                <a:solidFill>
                  <a:srgbClr val="B36AE2"/>
                </a:solidFill>
                <a:latin typeface="inherit"/>
              </a:rPr>
              <a:t>h</a:t>
            </a:r>
            <a:r>
              <a:rPr lang="en-US" dirty="0">
                <a:solidFill>
                  <a:srgbClr val="5CBCE9"/>
                </a:solidFill>
                <a:latin typeface="inherit"/>
              </a:rPr>
              <a:t>4</a:t>
            </a:r>
            <a:r>
              <a:rPr lang="en-US" dirty="0">
                <a:solidFill>
                  <a:srgbClr val="222222"/>
                </a:solidFill>
                <a:latin typeface="inherit"/>
              </a:rPr>
              <a:t> vector to calculate a context vector (</a:t>
            </a:r>
            <a:r>
              <a:rPr lang="en-US" dirty="0">
                <a:solidFill>
                  <a:srgbClr val="5CBCE9"/>
                </a:solidFill>
                <a:latin typeface="inherit"/>
              </a:rPr>
              <a:t>C</a:t>
            </a:r>
            <a:r>
              <a:rPr lang="en-US" dirty="0">
                <a:solidFill>
                  <a:srgbClr val="B36AE2"/>
                </a:solidFill>
                <a:latin typeface="inherit"/>
              </a:rPr>
              <a:t>4</a:t>
            </a:r>
            <a:r>
              <a:rPr lang="en-US" dirty="0">
                <a:solidFill>
                  <a:srgbClr val="222222"/>
                </a:solidFill>
                <a:latin typeface="inherit"/>
              </a:rPr>
              <a:t>) for this time step.</a:t>
            </a:r>
          </a:p>
          <a:p>
            <a:pPr>
              <a:buFont typeface="+mj-lt"/>
              <a:buAutoNum type="arabicPeriod"/>
            </a:pPr>
            <a:r>
              <a:rPr lang="en-US" dirty="0">
                <a:solidFill>
                  <a:srgbClr val="222222"/>
                </a:solidFill>
                <a:latin typeface="inherit"/>
              </a:rPr>
              <a:t>We concatenate </a:t>
            </a:r>
            <a:r>
              <a:rPr lang="en-US" dirty="0">
                <a:solidFill>
                  <a:srgbClr val="B36AE2"/>
                </a:solidFill>
                <a:latin typeface="inherit"/>
              </a:rPr>
              <a:t>h</a:t>
            </a:r>
            <a:r>
              <a:rPr lang="en-US" dirty="0">
                <a:solidFill>
                  <a:srgbClr val="5CBCE9"/>
                </a:solidFill>
                <a:latin typeface="inherit"/>
              </a:rPr>
              <a:t>4</a:t>
            </a:r>
            <a:r>
              <a:rPr lang="en-US" dirty="0">
                <a:solidFill>
                  <a:srgbClr val="222222"/>
                </a:solidFill>
                <a:latin typeface="inherit"/>
              </a:rPr>
              <a:t> and </a:t>
            </a:r>
            <a:r>
              <a:rPr lang="en-US" dirty="0">
                <a:solidFill>
                  <a:srgbClr val="5CBCE9"/>
                </a:solidFill>
                <a:latin typeface="inherit"/>
              </a:rPr>
              <a:t>C</a:t>
            </a:r>
            <a:r>
              <a:rPr lang="en-US" dirty="0">
                <a:solidFill>
                  <a:srgbClr val="B36AE2"/>
                </a:solidFill>
                <a:latin typeface="inherit"/>
              </a:rPr>
              <a:t>4</a:t>
            </a:r>
            <a:r>
              <a:rPr lang="en-US" dirty="0">
                <a:solidFill>
                  <a:srgbClr val="222222"/>
                </a:solidFill>
                <a:latin typeface="inherit"/>
              </a:rPr>
              <a:t> into one vector.</a:t>
            </a:r>
          </a:p>
          <a:p>
            <a:pPr>
              <a:buFont typeface="+mj-lt"/>
              <a:buAutoNum type="arabicPeriod"/>
            </a:pPr>
            <a:r>
              <a:rPr lang="en-US" dirty="0">
                <a:solidFill>
                  <a:srgbClr val="222222"/>
                </a:solidFill>
                <a:latin typeface="inherit"/>
              </a:rPr>
              <a:t>We pass this vector through a </a:t>
            </a:r>
            <a:r>
              <a:rPr lang="en-US" dirty="0">
                <a:solidFill>
                  <a:srgbClr val="EC5D57"/>
                </a:solidFill>
                <a:latin typeface="inherit"/>
              </a:rPr>
              <a:t>feedforward neural network</a:t>
            </a:r>
            <a:r>
              <a:rPr lang="en-US" dirty="0">
                <a:solidFill>
                  <a:srgbClr val="222222"/>
                </a:solidFill>
                <a:latin typeface="inherit"/>
              </a:rPr>
              <a:t> (one trained jointly with the model).</a:t>
            </a:r>
          </a:p>
          <a:p>
            <a:pPr>
              <a:buFont typeface="+mj-lt"/>
              <a:buAutoNum type="arabicPeriod"/>
            </a:pPr>
            <a:r>
              <a:rPr lang="en-US" dirty="0">
                <a:solidFill>
                  <a:srgbClr val="222222"/>
                </a:solidFill>
                <a:latin typeface="inherit"/>
              </a:rPr>
              <a:t>The </a:t>
            </a:r>
            <a:r>
              <a:rPr lang="en-US" dirty="0">
                <a:solidFill>
                  <a:srgbClr val="DF5F91"/>
                </a:solidFill>
                <a:latin typeface="inherit"/>
              </a:rPr>
              <a:t>output</a:t>
            </a:r>
            <a:r>
              <a:rPr lang="en-US" dirty="0">
                <a:solidFill>
                  <a:srgbClr val="222222"/>
                </a:solidFill>
                <a:latin typeface="inherit"/>
              </a:rPr>
              <a:t> of the feedforward neural networks indicates the output word of this time step.</a:t>
            </a:r>
          </a:p>
          <a:p>
            <a:pPr>
              <a:buFont typeface="+mj-lt"/>
              <a:buAutoNum type="arabicPeriod"/>
            </a:pPr>
            <a:r>
              <a:rPr lang="en-US" dirty="0">
                <a:solidFill>
                  <a:srgbClr val="222222"/>
                </a:solidFill>
                <a:latin typeface="inherit"/>
              </a:rPr>
              <a:t>Repeat for the next time steps</a:t>
            </a:r>
            <a:endParaRPr lang="en-US" b="0" i="0" u="none" strike="noStrike" dirty="0">
              <a:solidFill>
                <a:srgbClr val="222222"/>
              </a:solidFill>
              <a:effectLst/>
              <a:latin typeface="inherit"/>
            </a:endParaRPr>
          </a:p>
        </p:txBody>
      </p:sp>
      <p:sp>
        <p:nvSpPr>
          <p:cNvPr id="9" name="Rectangle 8">
            <a:extLst>
              <a:ext uri="{FF2B5EF4-FFF2-40B4-BE49-F238E27FC236}">
                <a16:creationId xmlns:a16="http://schemas.microsoft.com/office/drawing/2014/main" id="{5D1AD8FC-3435-A24F-AB19-12A0C058C7D0}"/>
              </a:ext>
            </a:extLst>
          </p:cNvPr>
          <p:cNvSpPr/>
          <p:nvPr/>
        </p:nvSpPr>
        <p:spPr>
          <a:xfrm>
            <a:off x="1879508" y="6596390"/>
            <a:ext cx="10817919" cy="261610"/>
          </a:xfrm>
          <a:prstGeom prst="rect">
            <a:avLst/>
          </a:prstGeom>
        </p:spPr>
        <p:txBody>
          <a:bodyPr wrap="square">
            <a:spAutoFit/>
          </a:bodyPr>
          <a:lstStyle/>
          <a:p>
            <a:r>
              <a:rPr lang="en-US" sz="1100" dirty="0"/>
              <a:t>https://</a:t>
            </a:r>
            <a:r>
              <a:rPr lang="en-US" sz="1100" dirty="0" err="1"/>
              <a:t>jalammar.github.io</a:t>
            </a:r>
            <a:r>
              <a:rPr lang="en-US" sz="1100" dirty="0"/>
              <a:t>/visualizing-neural-machine-translation-mechanics-of-seq2seq-models-with-attention/</a:t>
            </a:r>
          </a:p>
        </p:txBody>
      </p:sp>
    </p:spTree>
    <p:extLst>
      <p:ext uri="{BB962C8B-B14F-4D97-AF65-F5344CB8AC3E}">
        <p14:creationId xmlns:p14="http://schemas.microsoft.com/office/powerpoint/2010/main" val="178545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FDDC-F01D-A84B-B4C5-BB864E0948A3}"/>
              </a:ext>
            </a:extLst>
          </p:cNvPr>
          <p:cNvSpPr>
            <a:spLocks noGrp="1"/>
          </p:cNvSpPr>
          <p:nvPr>
            <p:ph type="title"/>
          </p:nvPr>
        </p:nvSpPr>
        <p:spPr/>
        <p:txBody>
          <a:bodyPr>
            <a:normAutofit/>
          </a:bodyPr>
          <a:lstStyle/>
          <a:p>
            <a:r>
              <a:rPr lang="en-US" b="1" dirty="0"/>
              <a:t>Attention Mechanisms</a:t>
            </a:r>
          </a:p>
        </p:txBody>
      </p:sp>
      <p:sp>
        <p:nvSpPr>
          <p:cNvPr id="3" name="Content Placeholder 2">
            <a:extLst>
              <a:ext uri="{FF2B5EF4-FFF2-40B4-BE49-F238E27FC236}">
                <a16:creationId xmlns:a16="http://schemas.microsoft.com/office/drawing/2014/main" id="{6BDFCA5E-1F8D-E74A-800B-984E77DBA093}"/>
              </a:ext>
            </a:extLst>
          </p:cNvPr>
          <p:cNvSpPr>
            <a:spLocks noGrp="1"/>
          </p:cNvSpPr>
          <p:nvPr>
            <p:ph idx="1"/>
          </p:nvPr>
        </p:nvSpPr>
        <p:spPr>
          <a:xfrm>
            <a:off x="314325" y="1571625"/>
            <a:ext cx="5895975" cy="4429125"/>
          </a:xfrm>
        </p:spPr>
        <p:txBody>
          <a:bodyPr/>
          <a:lstStyle/>
          <a:p>
            <a:r>
              <a:rPr lang="en-US" dirty="0"/>
              <a:t>For example, </a:t>
            </a:r>
            <a:r>
              <a:rPr lang="en-US" dirty="0">
                <a:solidFill>
                  <a:srgbClr val="FF0000"/>
                </a:solidFill>
              </a:rPr>
              <a:t>at the time step where the decoder needs to output the word “lait,” it will focus its attention on the word “milk.”</a:t>
            </a:r>
            <a:r>
              <a:rPr lang="en-US" dirty="0"/>
              <a:t> This means that the path from an input word to its translation is now much shorter, so the short-term memory limitations of RNNs have much less impact.</a:t>
            </a:r>
          </a:p>
          <a:p>
            <a:r>
              <a:rPr lang="en-US" dirty="0"/>
              <a:t>Attention mechanisms revolutionized neural machine translation (and NLP in general), allowing a significant improvement in the state of the art, </a:t>
            </a:r>
            <a:r>
              <a:rPr lang="en-US" dirty="0">
                <a:solidFill>
                  <a:srgbClr val="FF0000"/>
                </a:solidFill>
              </a:rPr>
              <a:t>especially for long sentences (over 30 words)</a:t>
            </a:r>
          </a:p>
          <a:p>
            <a:endParaRPr lang="en-US" dirty="0"/>
          </a:p>
        </p:txBody>
      </p:sp>
      <p:sp>
        <p:nvSpPr>
          <p:cNvPr id="4" name="Date Placeholder 3">
            <a:extLst>
              <a:ext uri="{FF2B5EF4-FFF2-40B4-BE49-F238E27FC236}">
                <a16:creationId xmlns:a16="http://schemas.microsoft.com/office/drawing/2014/main" id="{11B2C055-C0AA-C54E-9048-7A6502CA7E60}"/>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064D87AC-2E7A-5A4D-BC27-9F93ADEBD56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38168EAA-6806-B542-9554-C708CE6683BE}"/>
              </a:ext>
            </a:extLst>
          </p:cNvPr>
          <p:cNvSpPr>
            <a:spLocks noGrp="1"/>
          </p:cNvSpPr>
          <p:nvPr>
            <p:ph type="sldNum" sz="quarter" idx="12"/>
          </p:nvPr>
        </p:nvSpPr>
        <p:spPr/>
        <p:txBody>
          <a:bodyPr/>
          <a:lstStyle/>
          <a:p>
            <a:pPr>
              <a:defRPr/>
            </a:pPr>
            <a:fld id="{5D7239ED-A247-3F49-9595-68E607AFDC4C}" type="slidenum">
              <a:rPr lang="en-US" smtClean="0"/>
              <a:pPr>
                <a:defRPr/>
              </a:pPr>
              <a:t>35</a:t>
            </a:fld>
            <a:endParaRPr lang="en-US" dirty="0"/>
          </a:p>
        </p:txBody>
      </p:sp>
      <p:pic>
        <p:nvPicPr>
          <p:cNvPr id="7" name="Picture 6">
            <a:extLst>
              <a:ext uri="{FF2B5EF4-FFF2-40B4-BE49-F238E27FC236}">
                <a16:creationId xmlns:a16="http://schemas.microsoft.com/office/drawing/2014/main" id="{2F9EEF54-08CF-6544-9C0B-944F228147F9}"/>
              </a:ext>
            </a:extLst>
          </p:cNvPr>
          <p:cNvPicPr>
            <a:picLocks noChangeAspect="1"/>
          </p:cNvPicPr>
          <p:nvPr/>
        </p:nvPicPr>
        <p:blipFill>
          <a:blip r:embed="rId2"/>
          <a:stretch>
            <a:fillRect/>
          </a:stretch>
        </p:blipFill>
        <p:spPr>
          <a:xfrm>
            <a:off x="5991723" y="1707357"/>
            <a:ext cx="6200277" cy="3835400"/>
          </a:xfrm>
          <a:prstGeom prst="rect">
            <a:avLst/>
          </a:prstGeom>
        </p:spPr>
      </p:pic>
    </p:spTree>
    <p:extLst>
      <p:ext uri="{BB962C8B-B14F-4D97-AF65-F5344CB8AC3E}">
        <p14:creationId xmlns:p14="http://schemas.microsoft.com/office/powerpoint/2010/main" val="638971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809D87-573B-2243-B6E1-7567388F4F78}"/>
              </a:ext>
            </a:extLst>
          </p:cNvPr>
          <p:cNvPicPr>
            <a:picLocks noChangeAspect="1"/>
          </p:cNvPicPr>
          <p:nvPr/>
        </p:nvPicPr>
        <p:blipFill>
          <a:blip r:embed="rId2"/>
          <a:stretch>
            <a:fillRect/>
          </a:stretch>
        </p:blipFill>
        <p:spPr>
          <a:xfrm>
            <a:off x="6905828" y="98457"/>
            <a:ext cx="4971846" cy="2797143"/>
          </a:xfrm>
          <a:prstGeom prst="rect">
            <a:avLst/>
          </a:prstGeom>
        </p:spPr>
      </p:pic>
      <p:pic>
        <p:nvPicPr>
          <p:cNvPr id="7" name="Picture 6">
            <a:extLst>
              <a:ext uri="{FF2B5EF4-FFF2-40B4-BE49-F238E27FC236}">
                <a16:creationId xmlns:a16="http://schemas.microsoft.com/office/drawing/2014/main" id="{68C167A1-2B1F-0046-89DA-35A7DADD9494}"/>
              </a:ext>
            </a:extLst>
          </p:cNvPr>
          <p:cNvPicPr>
            <a:picLocks noChangeAspect="1"/>
          </p:cNvPicPr>
          <p:nvPr/>
        </p:nvPicPr>
        <p:blipFill>
          <a:blip r:embed="rId3"/>
          <a:stretch>
            <a:fillRect/>
          </a:stretch>
        </p:blipFill>
        <p:spPr>
          <a:xfrm>
            <a:off x="6096000" y="3214618"/>
            <a:ext cx="6096000" cy="3643382"/>
          </a:xfrm>
          <a:prstGeom prst="rect">
            <a:avLst/>
          </a:prstGeom>
        </p:spPr>
      </p:pic>
      <p:sp>
        <p:nvSpPr>
          <p:cNvPr id="2" name="Title 1">
            <a:extLst>
              <a:ext uri="{FF2B5EF4-FFF2-40B4-BE49-F238E27FC236}">
                <a16:creationId xmlns:a16="http://schemas.microsoft.com/office/drawing/2014/main" id="{776578ED-F644-5F4B-A2E4-41D63BD3D26E}"/>
              </a:ext>
            </a:extLst>
          </p:cNvPr>
          <p:cNvSpPr>
            <a:spLocks noGrp="1"/>
          </p:cNvSpPr>
          <p:nvPr>
            <p:ph type="title"/>
          </p:nvPr>
        </p:nvSpPr>
        <p:spPr/>
        <p:txBody>
          <a:bodyPr/>
          <a:lstStyle/>
          <a:p>
            <a:r>
              <a:rPr lang="en-US" b="1" dirty="0"/>
              <a:t>RNN with Attention</a:t>
            </a:r>
          </a:p>
        </p:txBody>
      </p:sp>
      <p:sp>
        <p:nvSpPr>
          <p:cNvPr id="3" name="Content Placeholder 2">
            <a:extLst>
              <a:ext uri="{FF2B5EF4-FFF2-40B4-BE49-F238E27FC236}">
                <a16:creationId xmlns:a16="http://schemas.microsoft.com/office/drawing/2014/main" id="{F644291D-5E82-3946-AFE9-D2EB7F6DD567}"/>
              </a:ext>
            </a:extLst>
          </p:cNvPr>
          <p:cNvSpPr>
            <a:spLocks noGrp="1"/>
          </p:cNvSpPr>
          <p:nvPr>
            <p:ph idx="1"/>
          </p:nvPr>
        </p:nvSpPr>
        <p:spPr>
          <a:xfrm>
            <a:off x="314326" y="1743075"/>
            <a:ext cx="5781674" cy="4429125"/>
          </a:xfrm>
        </p:spPr>
        <p:txBody>
          <a:bodyPr/>
          <a:lstStyle/>
          <a:p>
            <a:r>
              <a:rPr lang="en-US" dirty="0"/>
              <a:t>Our attention model has a single layer RNN encoder with 4-time steps. We denote the encoder’s input vectors by x1, x2, x3, x4 and the output vectors by h1, h2, h3, h4.</a:t>
            </a:r>
          </a:p>
          <a:p>
            <a:endParaRPr lang="en-US" dirty="0"/>
          </a:p>
          <a:p>
            <a:r>
              <a:rPr lang="en-US" dirty="0"/>
              <a:t>The attention mechanism is located between the encoder and the decoder, its input is composed of the encoder’s output vectors h1, h2, h3, h4 and the states of the decoder s0, s1, s2, s3, </a:t>
            </a:r>
            <a:r>
              <a:rPr lang="en-US" dirty="0">
                <a:solidFill>
                  <a:srgbClr val="FF0000"/>
                </a:solidFill>
              </a:rPr>
              <a:t>the attention’s output is a sequence of vectors called context vectors </a:t>
            </a:r>
            <a:r>
              <a:rPr lang="en-US" dirty="0"/>
              <a:t>denoted by c1, c2, c3, c4.</a:t>
            </a:r>
          </a:p>
          <a:p>
            <a:pPr marL="0" indent="0">
              <a:buNone/>
            </a:pPr>
            <a:r>
              <a:rPr lang="en-US" dirty="0"/>
              <a:t>s, h  hidden states       c  context vector    </a:t>
            </a:r>
          </a:p>
        </p:txBody>
      </p:sp>
      <p:sp>
        <p:nvSpPr>
          <p:cNvPr id="4" name="Date Placeholder 3">
            <a:extLst>
              <a:ext uri="{FF2B5EF4-FFF2-40B4-BE49-F238E27FC236}">
                <a16:creationId xmlns:a16="http://schemas.microsoft.com/office/drawing/2014/main" id="{129F59DF-2676-BC4B-AC3D-1825E08C74A3}"/>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EF5971D-9352-B74B-813B-608E4653B1A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4EAD9B4-4468-1D48-AADB-9BF1BCC2BFBE}"/>
              </a:ext>
            </a:extLst>
          </p:cNvPr>
          <p:cNvSpPr>
            <a:spLocks noGrp="1"/>
          </p:cNvSpPr>
          <p:nvPr>
            <p:ph type="sldNum" sz="quarter" idx="12"/>
          </p:nvPr>
        </p:nvSpPr>
        <p:spPr/>
        <p:txBody>
          <a:bodyPr/>
          <a:lstStyle/>
          <a:p>
            <a:pPr>
              <a:defRPr/>
            </a:pPr>
            <a:fld id="{5D7239ED-A247-3F49-9595-68E607AFDC4C}" type="slidenum">
              <a:rPr lang="en-US" smtClean="0"/>
              <a:pPr>
                <a:defRPr/>
              </a:pPr>
              <a:t>36</a:t>
            </a:fld>
            <a:endParaRPr lang="en-US" dirty="0"/>
          </a:p>
        </p:txBody>
      </p:sp>
    </p:spTree>
    <p:extLst>
      <p:ext uri="{BB962C8B-B14F-4D97-AF65-F5344CB8AC3E}">
        <p14:creationId xmlns:p14="http://schemas.microsoft.com/office/powerpoint/2010/main" val="687999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7B48-7E78-E64C-B346-935980A87BF7}"/>
              </a:ext>
            </a:extLst>
          </p:cNvPr>
          <p:cNvSpPr>
            <a:spLocks noGrp="1"/>
          </p:cNvSpPr>
          <p:nvPr>
            <p:ph type="title"/>
          </p:nvPr>
        </p:nvSpPr>
        <p:spPr/>
        <p:txBody>
          <a:bodyPr/>
          <a:lstStyle/>
          <a:p>
            <a:r>
              <a:rPr lang="en-US" b="1" dirty="0"/>
              <a:t>The context vectors?!?</a:t>
            </a:r>
            <a:endParaRPr lang="en-US" dirty="0"/>
          </a:p>
        </p:txBody>
      </p:sp>
      <p:sp>
        <p:nvSpPr>
          <p:cNvPr id="3" name="Content Placeholder 2">
            <a:extLst>
              <a:ext uri="{FF2B5EF4-FFF2-40B4-BE49-F238E27FC236}">
                <a16:creationId xmlns:a16="http://schemas.microsoft.com/office/drawing/2014/main" id="{5A399C12-B79A-5D43-A927-F8D5AD4ECB72}"/>
              </a:ext>
            </a:extLst>
          </p:cNvPr>
          <p:cNvSpPr>
            <a:spLocks noGrp="1"/>
          </p:cNvSpPr>
          <p:nvPr>
            <p:ph idx="1"/>
          </p:nvPr>
        </p:nvSpPr>
        <p:spPr/>
        <p:txBody>
          <a:bodyPr/>
          <a:lstStyle/>
          <a:p>
            <a:r>
              <a:rPr lang="en-US" b="1" dirty="0"/>
              <a:t>The context vectors enable the decoder to </a:t>
            </a:r>
            <a:r>
              <a:rPr lang="en-US" b="1" dirty="0">
                <a:solidFill>
                  <a:srgbClr val="FF0000"/>
                </a:solidFill>
              </a:rPr>
              <a:t>focus on certain parts </a:t>
            </a:r>
            <a:r>
              <a:rPr lang="en-US" b="1" dirty="0"/>
              <a:t>of the input when predicting its output.</a:t>
            </a:r>
            <a:r>
              <a:rPr lang="en-US" dirty="0"/>
              <a:t> </a:t>
            </a:r>
            <a:r>
              <a:rPr lang="en-US" dirty="0">
                <a:solidFill>
                  <a:srgbClr val="FF0000"/>
                </a:solidFill>
              </a:rPr>
              <a:t>Each context vector is a weighted sum </a:t>
            </a:r>
            <a:r>
              <a:rPr lang="en-US" dirty="0"/>
              <a:t>of the encoder’s output vectors h1, h2, h3, h4, each vector hi contains information about the whole input sequence (since it has access to the encoder states during its computation) with a strong focus on the parts surrounding the </a:t>
            </a:r>
            <a:r>
              <a:rPr lang="en-US" dirty="0" err="1"/>
              <a:t>i-th</a:t>
            </a:r>
            <a:r>
              <a:rPr lang="en-US" dirty="0"/>
              <a:t> vector of the input sequence. The vectors h1, h2, h3, h4 are scaled by </a:t>
            </a:r>
            <a:r>
              <a:rPr lang="en-US" b="1" dirty="0">
                <a:solidFill>
                  <a:srgbClr val="FF0000"/>
                </a:solidFill>
              </a:rPr>
              <a:t>weights </a:t>
            </a:r>
            <a:r>
              <a:rPr lang="en-US" b="1" dirty="0" err="1">
                <a:solidFill>
                  <a:srgbClr val="FF0000"/>
                </a:solidFill>
              </a:rPr>
              <a:t>ɑij</a:t>
            </a:r>
            <a:r>
              <a:rPr lang="en-US" b="1" dirty="0">
                <a:solidFill>
                  <a:srgbClr val="FF0000"/>
                </a:solidFill>
              </a:rPr>
              <a:t> capturing the degree of relevance of input </a:t>
            </a:r>
            <a:r>
              <a:rPr lang="en-US" b="1" dirty="0" err="1">
                <a:solidFill>
                  <a:srgbClr val="FF0000"/>
                </a:solidFill>
              </a:rPr>
              <a:t>xj</a:t>
            </a:r>
            <a:r>
              <a:rPr lang="en-US" b="1" dirty="0">
                <a:solidFill>
                  <a:srgbClr val="FF0000"/>
                </a:solidFill>
              </a:rPr>
              <a:t> to output at time </a:t>
            </a:r>
            <a:r>
              <a:rPr lang="en-US" b="1" dirty="0" err="1">
                <a:solidFill>
                  <a:srgbClr val="FF0000"/>
                </a:solidFill>
              </a:rPr>
              <a:t>i</a:t>
            </a:r>
            <a:r>
              <a:rPr lang="en-US" b="1" dirty="0">
                <a:solidFill>
                  <a:srgbClr val="FF0000"/>
                </a:solidFill>
              </a:rPr>
              <a:t>, </a:t>
            </a:r>
            <a:r>
              <a:rPr lang="en-US" b="1" dirty="0" err="1">
                <a:solidFill>
                  <a:srgbClr val="FF0000"/>
                </a:solidFill>
              </a:rPr>
              <a:t>yi</a:t>
            </a:r>
            <a:r>
              <a:rPr lang="en-US" b="1" dirty="0">
                <a:solidFill>
                  <a:srgbClr val="FF0000"/>
                </a:solidFill>
              </a:rPr>
              <a:t>.</a:t>
            </a:r>
          </a:p>
          <a:p>
            <a:endParaRPr lang="en-US" b="1" dirty="0"/>
          </a:p>
          <a:p>
            <a:r>
              <a:rPr lang="en-US" dirty="0"/>
              <a:t>The context vectors c1, c2, c3, c4 are given by:</a:t>
            </a:r>
          </a:p>
          <a:p>
            <a:endParaRPr lang="en-US" dirty="0"/>
          </a:p>
          <a:p>
            <a:endParaRPr lang="en-US" dirty="0"/>
          </a:p>
          <a:p>
            <a:endParaRPr lang="en-US" dirty="0"/>
          </a:p>
          <a:p>
            <a:r>
              <a:rPr lang="en-US" dirty="0"/>
              <a:t>The attention weights are learned using the attention fully-connected network and a </a:t>
            </a:r>
            <a:r>
              <a:rPr lang="en-US" dirty="0" err="1"/>
              <a:t>softmax</a:t>
            </a:r>
            <a:r>
              <a:rPr lang="en-US" dirty="0"/>
              <a:t> function:</a:t>
            </a:r>
          </a:p>
        </p:txBody>
      </p:sp>
      <p:sp>
        <p:nvSpPr>
          <p:cNvPr id="4" name="Date Placeholder 3">
            <a:extLst>
              <a:ext uri="{FF2B5EF4-FFF2-40B4-BE49-F238E27FC236}">
                <a16:creationId xmlns:a16="http://schemas.microsoft.com/office/drawing/2014/main" id="{CB05DE51-4289-A24E-B38F-85317517DB44}"/>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A7B4695-B89A-3C4D-A913-3AB74CA156C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749C174F-FF8D-CF40-AC57-47CB56B5C546}"/>
              </a:ext>
            </a:extLst>
          </p:cNvPr>
          <p:cNvSpPr>
            <a:spLocks noGrp="1"/>
          </p:cNvSpPr>
          <p:nvPr>
            <p:ph type="sldNum" sz="quarter" idx="12"/>
          </p:nvPr>
        </p:nvSpPr>
        <p:spPr/>
        <p:txBody>
          <a:bodyPr/>
          <a:lstStyle/>
          <a:p>
            <a:pPr>
              <a:defRPr/>
            </a:pPr>
            <a:fld id="{5D7239ED-A247-3F49-9595-68E607AFDC4C}" type="slidenum">
              <a:rPr lang="en-US" smtClean="0"/>
              <a:pPr>
                <a:defRPr/>
              </a:pPr>
              <a:t>37</a:t>
            </a:fld>
            <a:endParaRPr lang="en-US" dirty="0"/>
          </a:p>
        </p:txBody>
      </p:sp>
      <p:pic>
        <p:nvPicPr>
          <p:cNvPr id="7" name="Picture 6">
            <a:extLst>
              <a:ext uri="{FF2B5EF4-FFF2-40B4-BE49-F238E27FC236}">
                <a16:creationId xmlns:a16="http://schemas.microsoft.com/office/drawing/2014/main" id="{6A0FD8C0-5350-3E49-B97F-8A651D947EFF}"/>
              </a:ext>
            </a:extLst>
          </p:cNvPr>
          <p:cNvPicPr>
            <a:picLocks noChangeAspect="1"/>
          </p:cNvPicPr>
          <p:nvPr/>
        </p:nvPicPr>
        <p:blipFill rotWithShape="1">
          <a:blip r:embed="rId2"/>
          <a:srcRect l="60312" t="41103"/>
          <a:stretch/>
        </p:blipFill>
        <p:spPr>
          <a:xfrm>
            <a:off x="6096000" y="3429000"/>
            <a:ext cx="2137156" cy="1271587"/>
          </a:xfrm>
          <a:prstGeom prst="rect">
            <a:avLst/>
          </a:prstGeom>
        </p:spPr>
      </p:pic>
      <p:pic>
        <p:nvPicPr>
          <p:cNvPr id="8" name="Picture 7">
            <a:extLst>
              <a:ext uri="{FF2B5EF4-FFF2-40B4-BE49-F238E27FC236}">
                <a16:creationId xmlns:a16="http://schemas.microsoft.com/office/drawing/2014/main" id="{27B76893-2D11-6749-A305-7ACCF1F2CF3E}"/>
              </a:ext>
            </a:extLst>
          </p:cNvPr>
          <p:cNvPicPr>
            <a:picLocks noChangeAspect="1"/>
          </p:cNvPicPr>
          <p:nvPr/>
        </p:nvPicPr>
        <p:blipFill>
          <a:blip r:embed="rId3"/>
          <a:stretch>
            <a:fillRect/>
          </a:stretch>
        </p:blipFill>
        <p:spPr>
          <a:xfrm>
            <a:off x="8267067" y="3521806"/>
            <a:ext cx="3669948" cy="2138211"/>
          </a:xfrm>
          <a:prstGeom prst="rect">
            <a:avLst/>
          </a:prstGeom>
        </p:spPr>
      </p:pic>
    </p:spTree>
    <p:extLst>
      <p:ext uri="{BB962C8B-B14F-4D97-AF65-F5344CB8AC3E}">
        <p14:creationId xmlns:p14="http://schemas.microsoft.com/office/powerpoint/2010/main" val="1691841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4AF9-4D08-A542-8760-8AA41911D526}"/>
              </a:ext>
            </a:extLst>
          </p:cNvPr>
          <p:cNvSpPr>
            <a:spLocks noGrp="1"/>
          </p:cNvSpPr>
          <p:nvPr>
            <p:ph type="title"/>
          </p:nvPr>
        </p:nvSpPr>
        <p:spPr/>
        <p:txBody>
          <a:bodyPr/>
          <a:lstStyle/>
          <a:p>
            <a:r>
              <a:rPr lang="en-US" dirty="0"/>
              <a:t>Now what??</a:t>
            </a:r>
          </a:p>
        </p:txBody>
      </p:sp>
      <p:sp>
        <p:nvSpPr>
          <p:cNvPr id="3" name="Content Placeholder 2">
            <a:extLst>
              <a:ext uri="{FF2B5EF4-FFF2-40B4-BE49-F238E27FC236}">
                <a16:creationId xmlns:a16="http://schemas.microsoft.com/office/drawing/2014/main" id="{53537361-D25B-F147-BD7F-46E6D2B82F54}"/>
              </a:ext>
            </a:extLst>
          </p:cNvPr>
          <p:cNvSpPr>
            <a:spLocks noGrp="1"/>
          </p:cNvSpPr>
          <p:nvPr>
            <p:ph idx="1"/>
          </p:nvPr>
        </p:nvSpPr>
        <p:spPr/>
        <p:txBody>
          <a:bodyPr/>
          <a:lstStyle/>
          <a:p>
            <a:r>
              <a:rPr lang="en-US" dirty="0"/>
              <a:t>Picture this – you’re working on a really cool data science project and have applied the latest state-of-the-art library to get a pretty good result. And </a:t>
            </a:r>
            <a:r>
              <a:rPr lang="en-US" dirty="0">
                <a:solidFill>
                  <a:srgbClr val="FF0000"/>
                </a:solidFill>
              </a:rPr>
              <a:t>boom!</a:t>
            </a:r>
            <a:r>
              <a:rPr lang="en-US" dirty="0"/>
              <a:t> A few days later, there’s a new state-of-the-art framework in town that has the potential to further improve your model.</a:t>
            </a:r>
          </a:p>
          <a:p>
            <a:r>
              <a:rPr lang="en-US" dirty="0"/>
              <a:t>That is not a hypothetical scenario – it’s the reality (and thrill) of working in the field of </a:t>
            </a:r>
            <a:r>
              <a:rPr lang="en-US" u="sng" dirty="0"/>
              <a:t>NLP</a:t>
            </a:r>
            <a:r>
              <a:rPr lang="en-US" dirty="0"/>
              <a:t>! </a:t>
            </a:r>
          </a:p>
          <a:p>
            <a:r>
              <a:rPr lang="en-US" dirty="0"/>
              <a:t>The last two years have been mind-blowing in terms of breakthroughs. We get to grips with one framework and another one, potentially even better, comes along.</a:t>
            </a:r>
          </a:p>
          <a:p>
            <a:endParaRPr lang="en-US" dirty="0"/>
          </a:p>
        </p:txBody>
      </p:sp>
      <p:sp>
        <p:nvSpPr>
          <p:cNvPr id="4" name="Date Placeholder 3">
            <a:extLst>
              <a:ext uri="{FF2B5EF4-FFF2-40B4-BE49-F238E27FC236}">
                <a16:creationId xmlns:a16="http://schemas.microsoft.com/office/drawing/2014/main" id="{FC4A4189-A20E-AD47-8CE9-FDFAFE5CC46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76C2CF1-5193-5E4E-989B-76065D98CB2E}"/>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64E4996-FE41-D049-94D9-1D97D777A82A}"/>
              </a:ext>
            </a:extLst>
          </p:cNvPr>
          <p:cNvSpPr>
            <a:spLocks noGrp="1"/>
          </p:cNvSpPr>
          <p:nvPr>
            <p:ph type="sldNum" sz="quarter" idx="12"/>
          </p:nvPr>
        </p:nvSpPr>
        <p:spPr/>
        <p:txBody>
          <a:bodyPr/>
          <a:lstStyle/>
          <a:p>
            <a:pPr>
              <a:defRPr/>
            </a:pPr>
            <a:fld id="{5D7239ED-A247-3F49-9595-68E607AFDC4C}" type="slidenum">
              <a:rPr lang="en-US" smtClean="0"/>
              <a:pPr>
                <a:defRPr/>
              </a:pPr>
              <a:t>38</a:t>
            </a:fld>
            <a:endParaRPr lang="en-US" dirty="0"/>
          </a:p>
        </p:txBody>
      </p:sp>
    </p:spTree>
    <p:extLst>
      <p:ext uri="{BB962C8B-B14F-4D97-AF65-F5344CB8AC3E}">
        <p14:creationId xmlns:p14="http://schemas.microsoft.com/office/powerpoint/2010/main" val="179228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75FC-8240-A241-B224-0888F881EB1F}"/>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EEAD873C-AA15-CD4E-AAEC-AA3132D0B516}"/>
              </a:ext>
            </a:extLst>
          </p:cNvPr>
          <p:cNvSpPr>
            <a:spLocks noGrp="1"/>
          </p:cNvSpPr>
          <p:nvPr>
            <p:ph idx="1"/>
          </p:nvPr>
        </p:nvSpPr>
        <p:spPr>
          <a:xfrm>
            <a:off x="314325" y="1372685"/>
            <a:ext cx="11636375" cy="4429125"/>
          </a:xfrm>
        </p:spPr>
        <p:txBody>
          <a:bodyPr/>
          <a:lstStyle/>
          <a:p>
            <a:r>
              <a:rPr lang="en-US" b="1" dirty="0"/>
              <a:t>The Transformer</a:t>
            </a:r>
            <a:r>
              <a:rPr lang="en-US" dirty="0"/>
              <a:t> – a model that uses attention to boost the speed with which these models can be trained.</a:t>
            </a:r>
          </a:p>
          <a:p>
            <a:r>
              <a:rPr lang="en-US" dirty="0"/>
              <a:t>The Transformer was proposed in the paper </a:t>
            </a:r>
            <a:r>
              <a:rPr lang="en-US" dirty="0">
                <a:hlinkClick r:id="rId2"/>
              </a:rPr>
              <a:t>Attention is All You Need</a:t>
            </a:r>
            <a:endParaRPr lang="en-US" dirty="0"/>
          </a:p>
          <a:p>
            <a:r>
              <a:rPr lang="en-US" dirty="0"/>
              <a:t>It significantly improved the state of the art in NMT </a:t>
            </a:r>
            <a:r>
              <a:rPr lang="en-US" dirty="0">
                <a:solidFill>
                  <a:srgbClr val="FF0000"/>
                </a:solidFill>
              </a:rPr>
              <a:t>without using any recurrent or convolutional layers</a:t>
            </a:r>
            <a:r>
              <a:rPr lang="en-US" dirty="0"/>
              <a:t>, just attention mechanisms (plus embedding layers, dense layers, normalization layers, and a few other bits and pieces). </a:t>
            </a:r>
          </a:p>
          <a:p>
            <a:r>
              <a:rPr lang="en-US" dirty="0"/>
              <a:t>It is much faster to train and easier to parallelize, so they managed to train it at a fraction of the time and cost of the previous state-of-the-art models.</a:t>
            </a:r>
          </a:p>
          <a:p>
            <a:endParaRPr lang="en-US" dirty="0"/>
          </a:p>
        </p:txBody>
      </p:sp>
      <p:sp>
        <p:nvSpPr>
          <p:cNvPr id="4" name="Date Placeholder 3">
            <a:extLst>
              <a:ext uri="{FF2B5EF4-FFF2-40B4-BE49-F238E27FC236}">
                <a16:creationId xmlns:a16="http://schemas.microsoft.com/office/drawing/2014/main" id="{E8F1BF8A-8ED4-E74E-ABC1-E5F17B685D0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C02F2124-C966-784F-B8DB-6A8185B8E7E7}"/>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76B40281-9120-B44C-A6AE-F88CF1D9DBAA}"/>
              </a:ext>
            </a:extLst>
          </p:cNvPr>
          <p:cNvSpPr>
            <a:spLocks noGrp="1"/>
          </p:cNvSpPr>
          <p:nvPr>
            <p:ph type="sldNum" sz="quarter" idx="12"/>
          </p:nvPr>
        </p:nvSpPr>
        <p:spPr/>
        <p:txBody>
          <a:bodyPr/>
          <a:lstStyle/>
          <a:p>
            <a:pPr>
              <a:defRPr/>
            </a:pPr>
            <a:fld id="{5D7239ED-A247-3F49-9595-68E607AFDC4C}" type="slidenum">
              <a:rPr lang="en-US" smtClean="0"/>
              <a:pPr>
                <a:defRPr/>
              </a:pPr>
              <a:t>39</a:t>
            </a:fld>
            <a:endParaRPr lang="en-US" dirty="0"/>
          </a:p>
        </p:txBody>
      </p:sp>
      <p:pic>
        <p:nvPicPr>
          <p:cNvPr id="7" name="Picture 6">
            <a:extLst>
              <a:ext uri="{FF2B5EF4-FFF2-40B4-BE49-F238E27FC236}">
                <a16:creationId xmlns:a16="http://schemas.microsoft.com/office/drawing/2014/main" id="{9BCC633F-4010-C543-97A2-20E1635D73B9}"/>
              </a:ext>
            </a:extLst>
          </p:cNvPr>
          <p:cNvPicPr>
            <a:picLocks noChangeAspect="1"/>
          </p:cNvPicPr>
          <p:nvPr/>
        </p:nvPicPr>
        <p:blipFill>
          <a:blip r:embed="rId3"/>
          <a:stretch>
            <a:fillRect/>
          </a:stretch>
        </p:blipFill>
        <p:spPr>
          <a:xfrm>
            <a:off x="311291" y="4298018"/>
            <a:ext cx="6948238" cy="1633101"/>
          </a:xfrm>
          <a:prstGeom prst="rect">
            <a:avLst/>
          </a:prstGeom>
        </p:spPr>
      </p:pic>
      <p:pic>
        <p:nvPicPr>
          <p:cNvPr id="8" name="Picture 7">
            <a:extLst>
              <a:ext uri="{FF2B5EF4-FFF2-40B4-BE49-F238E27FC236}">
                <a16:creationId xmlns:a16="http://schemas.microsoft.com/office/drawing/2014/main" id="{38920737-AAB4-9C4B-A359-C570BDFBF216}"/>
              </a:ext>
            </a:extLst>
          </p:cNvPr>
          <p:cNvPicPr>
            <a:picLocks noChangeAspect="1"/>
          </p:cNvPicPr>
          <p:nvPr/>
        </p:nvPicPr>
        <p:blipFill>
          <a:blip r:embed="rId4"/>
          <a:stretch>
            <a:fillRect/>
          </a:stretch>
        </p:blipFill>
        <p:spPr>
          <a:xfrm>
            <a:off x="7415213" y="3807687"/>
            <a:ext cx="4691171" cy="3050313"/>
          </a:xfrm>
          <a:prstGeom prst="rect">
            <a:avLst/>
          </a:prstGeom>
        </p:spPr>
      </p:pic>
      <p:sp>
        <p:nvSpPr>
          <p:cNvPr id="9" name="Rectangle 8">
            <a:extLst>
              <a:ext uri="{FF2B5EF4-FFF2-40B4-BE49-F238E27FC236}">
                <a16:creationId xmlns:a16="http://schemas.microsoft.com/office/drawing/2014/main" id="{75C2468F-2EC2-3D4C-9783-F966B67B5D6B}"/>
              </a:ext>
            </a:extLst>
          </p:cNvPr>
          <p:cNvSpPr/>
          <p:nvPr/>
        </p:nvSpPr>
        <p:spPr>
          <a:xfrm>
            <a:off x="2762132"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spTree>
    <p:extLst>
      <p:ext uri="{BB962C8B-B14F-4D97-AF65-F5344CB8AC3E}">
        <p14:creationId xmlns:p14="http://schemas.microsoft.com/office/powerpoint/2010/main" val="118124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1DEA-9C29-174B-AC16-9AF8AA30F3FE}"/>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84CB63DE-3654-2745-873C-9D0B4CB601F9}"/>
              </a:ext>
            </a:extLst>
          </p:cNvPr>
          <p:cNvSpPr>
            <a:spLocks noGrp="1"/>
          </p:cNvSpPr>
          <p:nvPr>
            <p:ph idx="1"/>
          </p:nvPr>
        </p:nvSpPr>
        <p:spPr/>
        <p:txBody>
          <a:bodyPr/>
          <a:lstStyle/>
          <a:p>
            <a:r>
              <a:rPr lang="en-US" dirty="0"/>
              <a:t>Two popular examples of methods of learning word embeddings from text include:</a:t>
            </a:r>
          </a:p>
          <a:p>
            <a:pPr lvl="1"/>
            <a:r>
              <a:rPr lang="en-US" dirty="0"/>
              <a:t>Word2Vec</a:t>
            </a:r>
          </a:p>
          <a:p>
            <a:pPr lvl="1"/>
            <a:r>
              <a:rPr lang="en-US" dirty="0" err="1"/>
              <a:t>GloVe</a:t>
            </a:r>
            <a:endParaRPr lang="en-US" dirty="0"/>
          </a:p>
          <a:p>
            <a:r>
              <a:rPr lang="en-US" dirty="0" err="1"/>
              <a:t>Keras</a:t>
            </a:r>
            <a:r>
              <a:rPr lang="en-US" dirty="0"/>
              <a:t> offers an </a:t>
            </a:r>
            <a:r>
              <a:rPr lang="en-US" dirty="0">
                <a:hlinkClick r:id="rId2"/>
              </a:rPr>
              <a:t>Embedding</a:t>
            </a:r>
            <a:r>
              <a:rPr lang="en-US" dirty="0"/>
              <a:t> layer that can be used for neural networks on text data.</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9768A26F-61B6-764C-9992-40BCC7793E3F}"/>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33207056-F714-104E-B5A0-C8DDEC6B46CF}"/>
              </a:ext>
            </a:extLst>
          </p:cNvPr>
          <p:cNvSpPr>
            <a:spLocks noGrp="1"/>
          </p:cNvSpPr>
          <p:nvPr>
            <p:ph type="sldNum" sz="quarter" idx="12"/>
          </p:nvPr>
        </p:nvSpPr>
        <p:spPr/>
        <p:txBody>
          <a:bodyPr/>
          <a:lstStyle/>
          <a:p>
            <a:pPr>
              <a:defRPr/>
            </a:pPr>
            <a:fld id="{5D7239ED-A247-3F49-9595-68E607AFDC4C}" type="slidenum">
              <a:rPr lang="en-US" smtClean="0"/>
              <a:pPr>
                <a:defRPr/>
              </a:pPr>
              <a:t>4</a:t>
            </a:fld>
            <a:endParaRPr lang="en-US" dirty="0"/>
          </a:p>
        </p:txBody>
      </p:sp>
      <p:sp>
        <p:nvSpPr>
          <p:cNvPr id="6" name="Footer Placeholder 5">
            <a:extLst>
              <a:ext uri="{FF2B5EF4-FFF2-40B4-BE49-F238E27FC236}">
                <a16:creationId xmlns:a16="http://schemas.microsoft.com/office/drawing/2014/main" id="{41C27581-BB73-5C4A-A9DC-BFE0DE16C9FE}"/>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599738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4506-C218-C144-B521-AEA6D0B77E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357BE6-5569-4D47-B2D8-EBAAACC9DCB2}"/>
              </a:ext>
            </a:extLst>
          </p:cNvPr>
          <p:cNvSpPr>
            <a:spLocks noGrp="1"/>
          </p:cNvSpPr>
          <p:nvPr>
            <p:ph idx="1"/>
          </p:nvPr>
        </p:nvSpPr>
        <p:spPr>
          <a:xfrm>
            <a:off x="314326" y="1743075"/>
            <a:ext cx="4177464" cy="4429125"/>
          </a:xfrm>
        </p:spPr>
        <p:txBody>
          <a:bodyPr/>
          <a:lstStyle/>
          <a:p>
            <a:r>
              <a:rPr lang="en-US" dirty="0"/>
              <a:t>The encoding component is a stack of encoders (</a:t>
            </a:r>
            <a:r>
              <a:rPr lang="en-US" dirty="0">
                <a:solidFill>
                  <a:srgbClr val="FF0000"/>
                </a:solidFill>
              </a:rPr>
              <a:t>the paper stacks six </a:t>
            </a:r>
            <a:r>
              <a:rPr lang="en-US" dirty="0"/>
              <a:t>of them on top of each other – </a:t>
            </a:r>
            <a:r>
              <a:rPr lang="en-US" dirty="0">
                <a:solidFill>
                  <a:srgbClr val="FF0000"/>
                </a:solidFill>
              </a:rPr>
              <a:t>there’s nothing magical about the number six, </a:t>
            </a:r>
            <a:r>
              <a:rPr lang="en-US" dirty="0"/>
              <a:t>one can definitely experiment with other arrangements). </a:t>
            </a:r>
          </a:p>
          <a:p>
            <a:r>
              <a:rPr lang="en-US" dirty="0"/>
              <a:t>The decoding component is a stack of decoders of the same number.</a:t>
            </a:r>
          </a:p>
          <a:p>
            <a:r>
              <a:rPr lang="en-US" dirty="0"/>
              <a:t>The encoders are all identical in structure (yet they do not share weights). Each one is broken down into two sub-layers:</a:t>
            </a:r>
          </a:p>
        </p:txBody>
      </p:sp>
      <p:sp>
        <p:nvSpPr>
          <p:cNvPr id="4" name="Date Placeholder 3">
            <a:extLst>
              <a:ext uri="{FF2B5EF4-FFF2-40B4-BE49-F238E27FC236}">
                <a16:creationId xmlns:a16="http://schemas.microsoft.com/office/drawing/2014/main" id="{040D3800-AFA1-344B-A256-04FD064FFDC7}"/>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4DF0F3F-E31B-DF4B-BA8D-A0D84D9B28C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8BF40A6-4156-0343-BA11-C0AE88CD325C}"/>
              </a:ext>
            </a:extLst>
          </p:cNvPr>
          <p:cNvSpPr>
            <a:spLocks noGrp="1"/>
          </p:cNvSpPr>
          <p:nvPr>
            <p:ph type="sldNum" sz="quarter" idx="12"/>
          </p:nvPr>
        </p:nvSpPr>
        <p:spPr/>
        <p:txBody>
          <a:bodyPr/>
          <a:lstStyle/>
          <a:p>
            <a:pPr>
              <a:defRPr/>
            </a:pPr>
            <a:fld id="{5D7239ED-A247-3F49-9595-68E607AFDC4C}" type="slidenum">
              <a:rPr lang="en-US" smtClean="0"/>
              <a:pPr>
                <a:defRPr/>
              </a:pPr>
              <a:t>40</a:t>
            </a:fld>
            <a:endParaRPr lang="en-US" dirty="0"/>
          </a:p>
        </p:txBody>
      </p:sp>
      <p:pic>
        <p:nvPicPr>
          <p:cNvPr id="7" name="Picture 6">
            <a:extLst>
              <a:ext uri="{FF2B5EF4-FFF2-40B4-BE49-F238E27FC236}">
                <a16:creationId xmlns:a16="http://schemas.microsoft.com/office/drawing/2014/main" id="{F23FEF20-1677-D444-AFBD-A74AE5CE9563}"/>
              </a:ext>
            </a:extLst>
          </p:cNvPr>
          <p:cNvPicPr>
            <a:picLocks noChangeAspect="1"/>
          </p:cNvPicPr>
          <p:nvPr/>
        </p:nvPicPr>
        <p:blipFill>
          <a:blip r:embed="rId2"/>
          <a:stretch>
            <a:fillRect/>
          </a:stretch>
        </p:blipFill>
        <p:spPr>
          <a:xfrm>
            <a:off x="4788266" y="123516"/>
            <a:ext cx="5968474" cy="4429126"/>
          </a:xfrm>
          <a:prstGeom prst="rect">
            <a:avLst/>
          </a:prstGeom>
        </p:spPr>
      </p:pic>
      <p:pic>
        <p:nvPicPr>
          <p:cNvPr id="8" name="Picture 7">
            <a:extLst>
              <a:ext uri="{FF2B5EF4-FFF2-40B4-BE49-F238E27FC236}">
                <a16:creationId xmlns:a16="http://schemas.microsoft.com/office/drawing/2014/main" id="{960ABBDB-C20B-CB44-9962-6491088797AD}"/>
              </a:ext>
            </a:extLst>
          </p:cNvPr>
          <p:cNvPicPr>
            <a:picLocks noChangeAspect="1"/>
          </p:cNvPicPr>
          <p:nvPr/>
        </p:nvPicPr>
        <p:blipFill>
          <a:blip r:embed="rId3"/>
          <a:stretch>
            <a:fillRect/>
          </a:stretch>
        </p:blipFill>
        <p:spPr>
          <a:xfrm>
            <a:off x="5399497" y="4601446"/>
            <a:ext cx="4177464" cy="2073794"/>
          </a:xfrm>
          <a:prstGeom prst="rect">
            <a:avLst/>
          </a:prstGeom>
        </p:spPr>
      </p:pic>
      <p:sp>
        <p:nvSpPr>
          <p:cNvPr id="9" name="Rectangle 8">
            <a:extLst>
              <a:ext uri="{FF2B5EF4-FFF2-40B4-BE49-F238E27FC236}">
                <a16:creationId xmlns:a16="http://schemas.microsoft.com/office/drawing/2014/main" id="{BFA56A4F-97E6-624A-8B42-A279202EFB7E}"/>
              </a:ext>
            </a:extLst>
          </p:cNvPr>
          <p:cNvSpPr/>
          <p:nvPr/>
        </p:nvSpPr>
        <p:spPr>
          <a:xfrm>
            <a:off x="2762132"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spTree>
    <p:extLst>
      <p:ext uri="{BB962C8B-B14F-4D97-AF65-F5344CB8AC3E}">
        <p14:creationId xmlns:p14="http://schemas.microsoft.com/office/powerpoint/2010/main" val="3004046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F35F-F074-BE4C-A8FF-65EF585F97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556302-C595-854B-8772-C5635D13763B}"/>
              </a:ext>
            </a:extLst>
          </p:cNvPr>
          <p:cNvSpPr>
            <a:spLocks noGrp="1"/>
          </p:cNvSpPr>
          <p:nvPr>
            <p:ph idx="1"/>
          </p:nvPr>
        </p:nvSpPr>
        <p:spPr>
          <a:xfrm>
            <a:off x="314326" y="1743075"/>
            <a:ext cx="6663990" cy="4529138"/>
          </a:xfrm>
        </p:spPr>
        <p:txBody>
          <a:bodyPr/>
          <a:lstStyle/>
          <a:p>
            <a:r>
              <a:rPr lang="en-US" dirty="0"/>
              <a:t>The encoder’s inputs first flow through a </a:t>
            </a:r>
            <a:r>
              <a:rPr lang="en-US" dirty="0">
                <a:solidFill>
                  <a:srgbClr val="FF0000"/>
                </a:solidFill>
              </a:rPr>
              <a:t>self-attention</a:t>
            </a:r>
            <a:r>
              <a:rPr lang="en-US" dirty="0"/>
              <a:t> layer – a layer that helps the encoder look at other words in the input sentence as it encodes a specific word. </a:t>
            </a:r>
          </a:p>
          <a:p>
            <a:r>
              <a:rPr lang="en-US" dirty="0"/>
              <a:t>The outputs of the self-attention layer are fed to a feed-forward neural network. The exact same feed-forward network is independently applied to each position.</a:t>
            </a:r>
          </a:p>
          <a:p>
            <a:r>
              <a:rPr lang="en-US" dirty="0"/>
              <a:t>The decoder has both those layers, but between them is an attention layer that helps the decoder focus on relevant parts of the input sentence</a:t>
            </a:r>
          </a:p>
          <a:p>
            <a:endParaRPr lang="en-US" dirty="0"/>
          </a:p>
        </p:txBody>
      </p:sp>
      <p:sp>
        <p:nvSpPr>
          <p:cNvPr id="4" name="Date Placeholder 3">
            <a:extLst>
              <a:ext uri="{FF2B5EF4-FFF2-40B4-BE49-F238E27FC236}">
                <a16:creationId xmlns:a16="http://schemas.microsoft.com/office/drawing/2014/main" id="{43D3EF71-936E-A142-95A5-0CB823F90846}"/>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73E50FA-FFE2-154E-9DD9-52CB57C0916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682A3C9-8211-794D-B107-87503DCA59CB}"/>
              </a:ext>
            </a:extLst>
          </p:cNvPr>
          <p:cNvSpPr>
            <a:spLocks noGrp="1"/>
          </p:cNvSpPr>
          <p:nvPr>
            <p:ph type="sldNum" sz="quarter" idx="12"/>
          </p:nvPr>
        </p:nvSpPr>
        <p:spPr/>
        <p:txBody>
          <a:bodyPr/>
          <a:lstStyle/>
          <a:p>
            <a:pPr>
              <a:defRPr/>
            </a:pPr>
            <a:fld id="{5D7239ED-A247-3F49-9595-68E607AFDC4C}" type="slidenum">
              <a:rPr lang="en-US" smtClean="0"/>
              <a:pPr>
                <a:defRPr/>
              </a:pPr>
              <a:t>41</a:t>
            </a:fld>
            <a:endParaRPr lang="en-US" dirty="0"/>
          </a:p>
        </p:txBody>
      </p:sp>
      <p:pic>
        <p:nvPicPr>
          <p:cNvPr id="7" name="Picture 6">
            <a:extLst>
              <a:ext uri="{FF2B5EF4-FFF2-40B4-BE49-F238E27FC236}">
                <a16:creationId xmlns:a16="http://schemas.microsoft.com/office/drawing/2014/main" id="{01E88EAA-51C0-8A49-AF90-DE0CD9E7B7F2}"/>
              </a:ext>
            </a:extLst>
          </p:cNvPr>
          <p:cNvPicPr>
            <a:picLocks noChangeAspect="1"/>
          </p:cNvPicPr>
          <p:nvPr/>
        </p:nvPicPr>
        <p:blipFill>
          <a:blip r:embed="rId2"/>
          <a:stretch>
            <a:fillRect/>
          </a:stretch>
        </p:blipFill>
        <p:spPr>
          <a:xfrm>
            <a:off x="6689558" y="2358189"/>
            <a:ext cx="5502442" cy="1880106"/>
          </a:xfrm>
          <a:prstGeom prst="rect">
            <a:avLst/>
          </a:prstGeom>
        </p:spPr>
      </p:pic>
      <p:sp>
        <p:nvSpPr>
          <p:cNvPr id="8" name="Rectangle 7">
            <a:extLst>
              <a:ext uri="{FF2B5EF4-FFF2-40B4-BE49-F238E27FC236}">
                <a16:creationId xmlns:a16="http://schemas.microsoft.com/office/drawing/2014/main" id="{EF5FA684-16BB-1349-A55E-827638209CBA}"/>
              </a:ext>
            </a:extLst>
          </p:cNvPr>
          <p:cNvSpPr/>
          <p:nvPr/>
        </p:nvSpPr>
        <p:spPr>
          <a:xfrm>
            <a:off x="2762132"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spTree>
    <p:extLst>
      <p:ext uri="{BB962C8B-B14F-4D97-AF65-F5344CB8AC3E}">
        <p14:creationId xmlns:p14="http://schemas.microsoft.com/office/powerpoint/2010/main" val="2144294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2EDC-62BE-B745-BD5C-5A3F9EFB3409}"/>
              </a:ext>
            </a:extLst>
          </p:cNvPr>
          <p:cNvSpPr>
            <a:spLocks noGrp="1"/>
          </p:cNvSpPr>
          <p:nvPr>
            <p:ph type="title"/>
          </p:nvPr>
        </p:nvSpPr>
        <p:spPr>
          <a:xfrm>
            <a:off x="314326" y="300038"/>
            <a:ext cx="6584186" cy="1271587"/>
          </a:xfrm>
        </p:spPr>
        <p:txBody>
          <a:bodyPr/>
          <a:lstStyle/>
          <a:p>
            <a:r>
              <a:rPr lang="en-US" dirty="0"/>
              <a:t>Encoder</a:t>
            </a:r>
          </a:p>
        </p:txBody>
      </p:sp>
      <p:sp>
        <p:nvSpPr>
          <p:cNvPr id="3" name="Content Placeholder 2">
            <a:extLst>
              <a:ext uri="{FF2B5EF4-FFF2-40B4-BE49-F238E27FC236}">
                <a16:creationId xmlns:a16="http://schemas.microsoft.com/office/drawing/2014/main" id="{97458C12-8B10-D541-90B8-2311B6E7CC61}"/>
              </a:ext>
            </a:extLst>
          </p:cNvPr>
          <p:cNvSpPr>
            <a:spLocks noGrp="1"/>
          </p:cNvSpPr>
          <p:nvPr>
            <p:ph idx="1"/>
          </p:nvPr>
        </p:nvSpPr>
        <p:spPr>
          <a:xfrm>
            <a:off x="314325" y="1743075"/>
            <a:ext cx="6584187" cy="4429125"/>
          </a:xfrm>
        </p:spPr>
        <p:txBody>
          <a:bodyPr/>
          <a:lstStyle/>
          <a:p>
            <a:r>
              <a:rPr lang="en-US" dirty="0"/>
              <a:t>After embedding the words in our input sequence, each of them flows through each of the two layers of the encoder.</a:t>
            </a:r>
          </a:p>
          <a:p>
            <a:r>
              <a:rPr lang="en-US" dirty="0"/>
              <a:t>The word in each position flows through its own path in the encoder. </a:t>
            </a:r>
          </a:p>
          <a:p>
            <a:r>
              <a:rPr lang="en-US" dirty="0"/>
              <a:t>There are dependencies between these paths in the self-attention layer. The feed-forward layer does not have those dependencies, however, and thus the various paths can be executed in parallel while flowing through the feed-forward layer.</a:t>
            </a:r>
          </a:p>
        </p:txBody>
      </p:sp>
      <p:sp>
        <p:nvSpPr>
          <p:cNvPr id="4" name="Date Placeholder 3">
            <a:extLst>
              <a:ext uri="{FF2B5EF4-FFF2-40B4-BE49-F238E27FC236}">
                <a16:creationId xmlns:a16="http://schemas.microsoft.com/office/drawing/2014/main" id="{127F8CAD-14DC-8C49-A2E2-D3067627C5A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3959A0E-A83E-B34F-ADA9-8B00D8558E2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76F23E1-0FF1-A044-BF08-0B82B8487A17}"/>
              </a:ext>
            </a:extLst>
          </p:cNvPr>
          <p:cNvSpPr>
            <a:spLocks noGrp="1"/>
          </p:cNvSpPr>
          <p:nvPr>
            <p:ph type="sldNum" sz="quarter" idx="12"/>
          </p:nvPr>
        </p:nvSpPr>
        <p:spPr/>
        <p:txBody>
          <a:bodyPr/>
          <a:lstStyle/>
          <a:p>
            <a:pPr>
              <a:defRPr/>
            </a:pPr>
            <a:fld id="{5D7239ED-A247-3F49-9595-68E607AFDC4C}" type="slidenum">
              <a:rPr lang="en-US" smtClean="0"/>
              <a:pPr>
                <a:defRPr/>
              </a:pPr>
              <a:t>42</a:t>
            </a:fld>
            <a:endParaRPr lang="en-US" dirty="0"/>
          </a:p>
        </p:txBody>
      </p:sp>
      <p:pic>
        <p:nvPicPr>
          <p:cNvPr id="8" name="Picture 7">
            <a:extLst>
              <a:ext uri="{FF2B5EF4-FFF2-40B4-BE49-F238E27FC236}">
                <a16:creationId xmlns:a16="http://schemas.microsoft.com/office/drawing/2014/main" id="{A9F70E00-E644-B146-8B53-83CF5DBBD722}"/>
              </a:ext>
            </a:extLst>
          </p:cNvPr>
          <p:cNvPicPr>
            <a:picLocks noChangeAspect="1"/>
          </p:cNvPicPr>
          <p:nvPr/>
        </p:nvPicPr>
        <p:blipFill>
          <a:blip r:embed="rId2"/>
          <a:stretch>
            <a:fillRect/>
          </a:stretch>
        </p:blipFill>
        <p:spPr>
          <a:xfrm>
            <a:off x="6867527" y="0"/>
            <a:ext cx="5405090" cy="3577389"/>
          </a:xfrm>
          <a:prstGeom prst="rect">
            <a:avLst/>
          </a:prstGeom>
        </p:spPr>
      </p:pic>
      <p:sp>
        <p:nvSpPr>
          <p:cNvPr id="9" name="Rectangle 8">
            <a:extLst>
              <a:ext uri="{FF2B5EF4-FFF2-40B4-BE49-F238E27FC236}">
                <a16:creationId xmlns:a16="http://schemas.microsoft.com/office/drawing/2014/main" id="{73321666-A54A-844B-982F-1A17DAD6D932}"/>
              </a:ext>
            </a:extLst>
          </p:cNvPr>
          <p:cNvSpPr/>
          <p:nvPr/>
        </p:nvSpPr>
        <p:spPr>
          <a:xfrm>
            <a:off x="2762132"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spTree>
    <p:extLst>
      <p:ext uri="{BB962C8B-B14F-4D97-AF65-F5344CB8AC3E}">
        <p14:creationId xmlns:p14="http://schemas.microsoft.com/office/powerpoint/2010/main" val="3798676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75EE-73FE-4E4F-9EFE-9152F4CF9719}"/>
              </a:ext>
            </a:extLst>
          </p:cNvPr>
          <p:cNvSpPr>
            <a:spLocks noGrp="1"/>
          </p:cNvSpPr>
          <p:nvPr>
            <p:ph type="title"/>
          </p:nvPr>
        </p:nvSpPr>
        <p:spPr/>
        <p:txBody>
          <a:bodyPr>
            <a:normAutofit/>
          </a:bodyPr>
          <a:lstStyle/>
          <a:p>
            <a:r>
              <a:rPr lang="en-US" b="1" dirty="0"/>
              <a:t>Self-Attention </a:t>
            </a:r>
            <a:r>
              <a:rPr lang="en-US" sz="1600" dirty="0"/>
              <a:t>Attention is All You Need paper</a:t>
            </a:r>
          </a:p>
        </p:txBody>
      </p:sp>
      <p:sp>
        <p:nvSpPr>
          <p:cNvPr id="3" name="Content Placeholder 2">
            <a:extLst>
              <a:ext uri="{FF2B5EF4-FFF2-40B4-BE49-F238E27FC236}">
                <a16:creationId xmlns:a16="http://schemas.microsoft.com/office/drawing/2014/main" id="{B2F0E76E-2F87-6F47-8393-3BF66BA59DBE}"/>
              </a:ext>
            </a:extLst>
          </p:cNvPr>
          <p:cNvSpPr>
            <a:spLocks noGrp="1"/>
          </p:cNvSpPr>
          <p:nvPr>
            <p:ph idx="1"/>
          </p:nvPr>
        </p:nvSpPr>
        <p:spPr>
          <a:xfrm>
            <a:off x="218575" y="1843088"/>
            <a:ext cx="7196638" cy="4429125"/>
          </a:xfrm>
        </p:spPr>
        <p:txBody>
          <a:bodyPr/>
          <a:lstStyle/>
          <a:p>
            <a:r>
              <a:rPr lang="en-US" dirty="0"/>
              <a:t>we want to translate:</a:t>
            </a:r>
          </a:p>
          <a:p>
            <a:pPr marL="0" indent="0">
              <a:buNone/>
            </a:pPr>
            <a:r>
              <a:rPr lang="en-US" dirty="0">
                <a:solidFill>
                  <a:srgbClr val="FF0000"/>
                </a:solidFill>
              </a:rPr>
              <a:t>”The animal didn't cross the street because it was too tired”</a:t>
            </a:r>
          </a:p>
          <a:p>
            <a:r>
              <a:rPr lang="en-US" dirty="0"/>
              <a:t>What does “it” in this sentence refer to? Is it referring to the street or to the animal? </a:t>
            </a:r>
          </a:p>
          <a:p>
            <a:r>
              <a:rPr lang="en-US" dirty="0"/>
              <a:t>When the model is processing the word “it”, self-attention allows it to associate “it” with “animal”.</a:t>
            </a:r>
          </a:p>
          <a:p>
            <a:r>
              <a:rPr lang="en-US" dirty="0"/>
              <a:t>As the model processes each word (each position in the input sequence), self attention allows it to look at other positions in the input sequence for clues that can help lead to a better encoding for this word.</a:t>
            </a:r>
          </a:p>
          <a:p>
            <a:endParaRPr lang="en-US" dirty="0"/>
          </a:p>
        </p:txBody>
      </p:sp>
      <p:sp>
        <p:nvSpPr>
          <p:cNvPr id="4" name="Date Placeholder 3">
            <a:extLst>
              <a:ext uri="{FF2B5EF4-FFF2-40B4-BE49-F238E27FC236}">
                <a16:creationId xmlns:a16="http://schemas.microsoft.com/office/drawing/2014/main" id="{9E6B6248-900A-D446-BD86-3DD0D4E5C947}"/>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4650696-4F0D-B349-A617-32E560DB15E6}"/>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AA1ACC18-C912-6A41-9EED-7957F4688C4E}"/>
              </a:ext>
            </a:extLst>
          </p:cNvPr>
          <p:cNvSpPr>
            <a:spLocks noGrp="1"/>
          </p:cNvSpPr>
          <p:nvPr>
            <p:ph type="sldNum" sz="quarter" idx="12"/>
          </p:nvPr>
        </p:nvSpPr>
        <p:spPr/>
        <p:txBody>
          <a:bodyPr/>
          <a:lstStyle/>
          <a:p>
            <a:pPr>
              <a:defRPr/>
            </a:pPr>
            <a:fld id="{5D7239ED-A247-3F49-9595-68E607AFDC4C}" type="slidenum">
              <a:rPr lang="en-US" smtClean="0"/>
              <a:pPr>
                <a:defRPr/>
              </a:pPr>
              <a:t>43</a:t>
            </a:fld>
            <a:endParaRPr lang="en-US" dirty="0"/>
          </a:p>
        </p:txBody>
      </p:sp>
      <p:pic>
        <p:nvPicPr>
          <p:cNvPr id="7" name="Picture 6">
            <a:extLst>
              <a:ext uri="{FF2B5EF4-FFF2-40B4-BE49-F238E27FC236}">
                <a16:creationId xmlns:a16="http://schemas.microsoft.com/office/drawing/2014/main" id="{E7671ABC-406B-AE41-951F-6380FD37EB09}"/>
              </a:ext>
            </a:extLst>
          </p:cNvPr>
          <p:cNvPicPr>
            <a:picLocks noChangeAspect="1"/>
          </p:cNvPicPr>
          <p:nvPr/>
        </p:nvPicPr>
        <p:blipFill>
          <a:blip r:embed="rId2"/>
          <a:stretch>
            <a:fillRect/>
          </a:stretch>
        </p:blipFill>
        <p:spPr>
          <a:xfrm>
            <a:off x="7283117" y="2032891"/>
            <a:ext cx="4949156" cy="4804303"/>
          </a:xfrm>
          <a:prstGeom prst="rect">
            <a:avLst/>
          </a:prstGeom>
        </p:spPr>
      </p:pic>
      <p:sp>
        <p:nvSpPr>
          <p:cNvPr id="8" name="Rectangle 7">
            <a:extLst>
              <a:ext uri="{FF2B5EF4-FFF2-40B4-BE49-F238E27FC236}">
                <a16:creationId xmlns:a16="http://schemas.microsoft.com/office/drawing/2014/main" id="{9883A135-FDDF-1340-9A00-C53F186FBED8}"/>
              </a:ext>
            </a:extLst>
          </p:cNvPr>
          <p:cNvSpPr/>
          <p:nvPr/>
        </p:nvSpPr>
        <p:spPr>
          <a:xfrm>
            <a:off x="2762132"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spTree>
    <p:extLst>
      <p:ext uri="{BB962C8B-B14F-4D97-AF65-F5344CB8AC3E}">
        <p14:creationId xmlns:p14="http://schemas.microsoft.com/office/powerpoint/2010/main" val="4119465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CE03-053F-CC43-B77C-AB1BD44AA800}"/>
              </a:ext>
            </a:extLst>
          </p:cNvPr>
          <p:cNvSpPr>
            <a:spLocks noGrp="1"/>
          </p:cNvSpPr>
          <p:nvPr>
            <p:ph type="title"/>
          </p:nvPr>
        </p:nvSpPr>
        <p:spPr/>
        <p:txBody>
          <a:bodyPr/>
          <a:lstStyle/>
          <a:p>
            <a:r>
              <a:rPr lang="en-US" dirty="0"/>
              <a:t>Multi-</a:t>
            </a:r>
            <a:r>
              <a:rPr lang="en-US" dirty="0" err="1"/>
              <a:t>HeadED</a:t>
            </a:r>
            <a:r>
              <a:rPr lang="en-US" dirty="0"/>
              <a:t> attention</a:t>
            </a:r>
          </a:p>
        </p:txBody>
      </p:sp>
      <p:sp>
        <p:nvSpPr>
          <p:cNvPr id="3" name="Content Placeholder 2">
            <a:extLst>
              <a:ext uri="{FF2B5EF4-FFF2-40B4-BE49-F238E27FC236}">
                <a16:creationId xmlns:a16="http://schemas.microsoft.com/office/drawing/2014/main" id="{F411DF09-851F-A841-826B-7E3DA65DBD04}"/>
              </a:ext>
            </a:extLst>
          </p:cNvPr>
          <p:cNvSpPr>
            <a:spLocks noGrp="1"/>
          </p:cNvSpPr>
          <p:nvPr>
            <p:ph idx="1"/>
          </p:nvPr>
        </p:nvSpPr>
        <p:spPr>
          <a:xfrm>
            <a:off x="314325" y="1531204"/>
            <a:ext cx="6826250" cy="4741009"/>
          </a:xfrm>
        </p:spPr>
        <p:txBody>
          <a:bodyPr/>
          <a:lstStyle/>
          <a:p>
            <a:r>
              <a:rPr lang="en-US" dirty="0">
                <a:solidFill>
                  <a:srgbClr val="FF0000"/>
                </a:solidFill>
              </a:rPr>
              <a:t>The paper </a:t>
            </a:r>
            <a:r>
              <a:rPr lang="en-US" dirty="0"/>
              <a:t>further refined the self-attention layer by adding a mechanism called “</a:t>
            </a:r>
            <a:r>
              <a:rPr lang="en-US" dirty="0">
                <a:solidFill>
                  <a:srgbClr val="FF0000"/>
                </a:solidFill>
              </a:rPr>
              <a:t>multi-headed</a:t>
            </a:r>
            <a:r>
              <a:rPr lang="en-US" dirty="0"/>
              <a:t>” attention. This improves the performance of the attention layer in two ways:</a:t>
            </a:r>
          </a:p>
          <a:p>
            <a:pPr lvl="1"/>
            <a:r>
              <a:rPr lang="en-US" dirty="0"/>
              <a:t>It expands the model’s ability to focus on different positions. </a:t>
            </a:r>
          </a:p>
          <a:p>
            <a:pPr lvl="1"/>
            <a:r>
              <a:rPr lang="en-US" dirty="0"/>
              <a:t>It gives the attention layer multiple “representation subspaces”. </a:t>
            </a:r>
          </a:p>
          <a:p>
            <a:r>
              <a:rPr lang="en-US" dirty="0"/>
              <a:t>If we do the same self-attention just </a:t>
            </a:r>
            <a:r>
              <a:rPr lang="en-US" dirty="0">
                <a:solidFill>
                  <a:srgbClr val="FF0000"/>
                </a:solidFill>
              </a:rPr>
              <a:t>eight different </a:t>
            </a:r>
            <a:r>
              <a:rPr lang="en-US" dirty="0"/>
              <a:t>times with different weight matrices, we end up with eight different matrices</a:t>
            </a:r>
          </a:p>
          <a:p>
            <a:endParaRPr lang="en-US" dirty="0"/>
          </a:p>
          <a:p>
            <a:r>
              <a:rPr lang="en-US" dirty="0"/>
              <a:t>The feed-forward layer is not expecting eight matrices. We </a:t>
            </a:r>
            <a:r>
              <a:rPr lang="en-US" dirty="0" err="1"/>
              <a:t>concat</a:t>
            </a:r>
            <a:r>
              <a:rPr lang="en-US" dirty="0"/>
              <a:t> the matrices then multiple them by an additional weights matrix.</a:t>
            </a:r>
          </a:p>
        </p:txBody>
      </p:sp>
      <p:sp>
        <p:nvSpPr>
          <p:cNvPr id="4" name="Date Placeholder 3">
            <a:extLst>
              <a:ext uri="{FF2B5EF4-FFF2-40B4-BE49-F238E27FC236}">
                <a16:creationId xmlns:a16="http://schemas.microsoft.com/office/drawing/2014/main" id="{6E7EE599-9EFE-5A4D-AE81-CCF3DAD98FDC}"/>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AB345A4E-30CC-3D46-BB32-1102EB63BCF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749EED71-E211-4A46-ABA8-3889F7DA1537}"/>
              </a:ext>
            </a:extLst>
          </p:cNvPr>
          <p:cNvSpPr>
            <a:spLocks noGrp="1"/>
          </p:cNvSpPr>
          <p:nvPr>
            <p:ph type="sldNum" sz="quarter" idx="12"/>
          </p:nvPr>
        </p:nvSpPr>
        <p:spPr/>
        <p:txBody>
          <a:bodyPr/>
          <a:lstStyle/>
          <a:p>
            <a:pPr>
              <a:defRPr/>
            </a:pPr>
            <a:fld id="{5D7239ED-A247-3F49-9595-68E607AFDC4C}" type="slidenum">
              <a:rPr lang="en-US" smtClean="0"/>
              <a:pPr>
                <a:defRPr/>
              </a:pPr>
              <a:t>44</a:t>
            </a:fld>
            <a:endParaRPr lang="en-US" dirty="0"/>
          </a:p>
        </p:txBody>
      </p:sp>
      <p:sp>
        <p:nvSpPr>
          <p:cNvPr id="9" name="Rectangle 8">
            <a:extLst>
              <a:ext uri="{FF2B5EF4-FFF2-40B4-BE49-F238E27FC236}">
                <a16:creationId xmlns:a16="http://schemas.microsoft.com/office/drawing/2014/main" id="{D71ACC24-3A89-7F47-A822-1229938F86CD}"/>
              </a:ext>
            </a:extLst>
          </p:cNvPr>
          <p:cNvSpPr/>
          <p:nvPr/>
        </p:nvSpPr>
        <p:spPr>
          <a:xfrm>
            <a:off x="2762132"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pic>
        <p:nvPicPr>
          <p:cNvPr id="10" name="Picture 9">
            <a:extLst>
              <a:ext uri="{FF2B5EF4-FFF2-40B4-BE49-F238E27FC236}">
                <a16:creationId xmlns:a16="http://schemas.microsoft.com/office/drawing/2014/main" id="{69AC5393-CFF7-ED4F-BB58-52EA1E5B4907}"/>
              </a:ext>
            </a:extLst>
          </p:cNvPr>
          <p:cNvPicPr>
            <a:picLocks noChangeAspect="1"/>
          </p:cNvPicPr>
          <p:nvPr/>
        </p:nvPicPr>
        <p:blipFill>
          <a:blip r:embed="rId2"/>
          <a:stretch>
            <a:fillRect/>
          </a:stretch>
        </p:blipFill>
        <p:spPr>
          <a:xfrm>
            <a:off x="7242844" y="851819"/>
            <a:ext cx="4949156" cy="4804303"/>
          </a:xfrm>
          <a:prstGeom prst="rect">
            <a:avLst/>
          </a:prstGeom>
        </p:spPr>
      </p:pic>
    </p:spTree>
    <p:extLst>
      <p:ext uri="{BB962C8B-B14F-4D97-AF65-F5344CB8AC3E}">
        <p14:creationId xmlns:p14="http://schemas.microsoft.com/office/powerpoint/2010/main" val="5869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14EC-CAB1-EF41-9AF0-C686A058C7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372C8B-BDBE-6049-979F-C8FE2A424A9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5B44653-5C3C-8342-90AB-D5995826A4DF}"/>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ABD20411-8662-3D45-A4E3-C8D1FFCA4F1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396AF33-6E2C-1F4F-8421-10FABE088E28}"/>
              </a:ext>
            </a:extLst>
          </p:cNvPr>
          <p:cNvSpPr>
            <a:spLocks noGrp="1"/>
          </p:cNvSpPr>
          <p:nvPr>
            <p:ph type="sldNum" sz="quarter" idx="12"/>
          </p:nvPr>
        </p:nvSpPr>
        <p:spPr/>
        <p:txBody>
          <a:bodyPr/>
          <a:lstStyle/>
          <a:p>
            <a:pPr>
              <a:defRPr/>
            </a:pPr>
            <a:fld id="{5D7239ED-A247-3F49-9595-68E607AFDC4C}" type="slidenum">
              <a:rPr lang="en-US" smtClean="0"/>
              <a:pPr>
                <a:defRPr/>
              </a:pPr>
              <a:t>45</a:t>
            </a:fld>
            <a:endParaRPr lang="en-US" dirty="0"/>
          </a:p>
        </p:txBody>
      </p:sp>
      <p:pic>
        <p:nvPicPr>
          <p:cNvPr id="7" name="Picture 6">
            <a:extLst>
              <a:ext uri="{FF2B5EF4-FFF2-40B4-BE49-F238E27FC236}">
                <a16:creationId xmlns:a16="http://schemas.microsoft.com/office/drawing/2014/main" id="{226E7138-D0FB-A340-8F3C-BC2EDB02BD7C}"/>
              </a:ext>
            </a:extLst>
          </p:cNvPr>
          <p:cNvPicPr>
            <a:picLocks noChangeAspect="1"/>
          </p:cNvPicPr>
          <p:nvPr/>
        </p:nvPicPr>
        <p:blipFill>
          <a:blip r:embed="rId2"/>
          <a:stretch>
            <a:fillRect/>
          </a:stretch>
        </p:blipFill>
        <p:spPr>
          <a:xfrm>
            <a:off x="3382545" y="220661"/>
            <a:ext cx="5023518" cy="6247011"/>
          </a:xfrm>
          <a:prstGeom prst="rect">
            <a:avLst/>
          </a:prstGeom>
        </p:spPr>
      </p:pic>
    </p:spTree>
    <p:extLst>
      <p:ext uri="{BB962C8B-B14F-4D97-AF65-F5344CB8AC3E}">
        <p14:creationId xmlns:p14="http://schemas.microsoft.com/office/powerpoint/2010/main" val="3197534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6CCC-0EB4-6440-BD21-5A38B38663A8}"/>
              </a:ext>
            </a:extLst>
          </p:cNvPr>
          <p:cNvSpPr>
            <a:spLocks noGrp="1"/>
          </p:cNvSpPr>
          <p:nvPr>
            <p:ph type="title"/>
          </p:nvPr>
        </p:nvSpPr>
        <p:spPr/>
        <p:txBody>
          <a:bodyPr>
            <a:normAutofit fontScale="90000"/>
          </a:bodyPr>
          <a:lstStyle/>
          <a:p>
            <a:r>
              <a:rPr lang="en-US" dirty="0"/>
              <a:t>We need to account for the order of the words in the input sequence.</a:t>
            </a:r>
          </a:p>
        </p:txBody>
      </p:sp>
      <p:sp>
        <p:nvSpPr>
          <p:cNvPr id="3" name="Content Placeholder 2">
            <a:extLst>
              <a:ext uri="{FF2B5EF4-FFF2-40B4-BE49-F238E27FC236}">
                <a16:creationId xmlns:a16="http://schemas.microsoft.com/office/drawing/2014/main" id="{F60531E1-49C5-034F-8E21-8C5BE6A51141}"/>
              </a:ext>
            </a:extLst>
          </p:cNvPr>
          <p:cNvSpPr>
            <a:spLocks noGrp="1"/>
          </p:cNvSpPr>
          <p:nvPr>
            <p:ph idx="1"/>
          </p:nvPr>
        </p:nvSpPr>
        <p:spPr>
          <a:xfrm>
            <a:off x="241300" y="1719388"/>
            <a:ext cx="11069638" cy="4429125"/>
          </a:xfrm>
        </p:spPr>
        <p:txBody>
          <a:bodyPr/>
          <a:lstStyle/>
          <a:p>
            <a:r>
              <a:rPr lang="en-US" dirty="0"/>
              <a:t>To address this, the transformer adds a vector to each input embedding</a:t>
            </a:r>
          </a:p>
        </p:txBody>
      </p:sp>
      <p:sp>
        <p:nvSpPr>
          <p:cNvPr id="4" name="Date Placeholder 3">
            <a:extLst>
              <a:ext uri="{FF2B5EF4-FFF2-40B4-BE49-F238E27FC236}">
                <a16:creationId xmlns:a16="http://schemas.microsoft.com/office/drawing/2014/main" id="{45D4C139-5AB4-B448-8C8C-6E380E32D370}"/>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87AA1FB-A63D-054C-B2A7-69F39D22CA9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D48448AB-8E00-DA42-80CA-225B0F3A7119}"/>
              </a:ext>
            </a:extLst>
          </p:cNvPr>
          <p:cNvSpPr>
            <a:spLocks noGrp="1"/>
          </p:cNvSpPr>
          <p:nvPr>
            <p:ph type="sldNum" sz="quarter" idx="12"/>
          </p:nvPr>
        </p:nvSpPr>
        <p:spPr/>
        <p:txBody>
          <a:bodyPr/>
          <a:lstStyle/>
          <a:p>
            <a:pPr>
              <a:defRPr/>
            </a:pPr>
            <a:fld id="{5D7239ED-A247-3F49-9595-68E607AFDC4C}" type="slidenum">
              <a:rPr lang="en-US" smtClean="0"/>
              <a:pPr>
                <a:defRPr/>
              </a:pPr>
              <a:t>46</a:t>
            </a:fld>
            <a:endParaRPr lang="en-US" dirty="0"/>
          </a:p>
        </p:txBody>
      </p:sp>
      <p:pic>
        <p:nvPicPr>
          <p:cNvPr id="7" name="Picture 6">
            <a:extLst>
              <a:ext uri="{FF2B5EF4-FFF2-40B4-BE49-F238E27FC236}">
                <a16:creationId xmlns:a16="http://schemas.microsoft.com/office/drawing/2014/main" id="{8735830E-5835-B448-9F52-A6AFEE802EC4}"/>
              </a:ext>
            </a:extLst>
          </p:cNvPr>
          <p:cNvPicPr>
            <a:picLocks noChangeAspect="1"/>
          </p:cNvPicPr>
          <p:nvPr/>
        </p:nvPicPr>
        <p:blipFill>
          <a:blip r:embed="rId2"/>
          <a:stretch>
            <a:fillRect/>
          </a:stretch>
        </p:blipFill>
        <p:spPr>
          <a:xfrm>
            <a:off x="1751930" y="2050750"/>
            <a:ext cx="7648744" cy="4807250"/>
          </a:xfrm>
          <a:prstGeom prst="rect">
            <a:avLst/>
          </a:prstGeom>
        </p:spPr>
      </p:pic>
    </p:spTree>
    <p:extLst>
      <p:ext uri="{BB962C8B-B14F-4D97-AF65-F5344CB8AC3E}">
        <p14:creationId xmlns:p14="http://schemas.microsoft.com/office/powerpoint/2010/main" val="4003627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F58-6870-4442-95E7-2719E5AB4E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654182-984C-EA4C-A4F8-EBC07C02F29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9DE90B2-0B79-2246-8567-4FF78E948065}"/>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7E4F99A-C5F1-EB4D-BCB3-D6B2827FCD4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C682D19-9ACD-A74F-85D1-52441BBA07A6}"/>
              </a:ext>
            </a:extLst>
          </p:cNvPr>
          <p:cNvSpPr>
            <a:spLocks noGrp="1"/>
          </p:cNvSpPr>
          <p:nvPr>
            <p:ph type="sldNum" sz="quarter" idx="12"/>
          </p:nvPr>
        </p:nvSpPr>
        <p:spPr/>
        <p:txBody>
          <a:bodyPr/>
          <a:lstStyle/>
          <a:p>
            <a:pPr>
              <a:defRPr/>
            </a:pPr>
            <a:fld id="{5D7239ED-A247-3F49-9595-68E607AFDC4C}" type="slidenum">
              <a:rPr lang="en-US" smtClean="0"/>
              <a:pPr>
                <a:defRPr/>
              </a:pPr>
              <a:t>47</a:t>
            </a:fld>
            <a:endParaRPr lang="en-US" dirty="0"/>
          </a:p>
        </p:txBody>
      </p:sp>
      <p:pic>
        <p:nvPicPr>
          <p:cNvPr id="7" name="Picture 6">
            <a:extLst>
              <a:ext uri="{FF2B5EF4-FFF2-40B4-BE49-F238E27FC236}">
                <a16:creationId xmlns:a16="http://schemas.microsoft.com/office/drawing/2014/main" id="{D01C24B7-CB1C-3A40-B1EE-FFE4423819A7}"/>
              </a:ext>
            </a:extLst>
          </p:cNvPr>
          <p:cNvPicPr>
            <a:picLocks noChangeAspect="1"/>
          </p:cNvPicPr>
          <p:nvPr/>
        </p:nvPicPr>
        <p:blipFill>
          <a:blip r:embed="rId2"/>
          <a:stretch>
            <a:fillRect/>
          </a:stretch>
        </p:blipFill>
        <p:spPr>
          <a:xfrm>
            <a:off x="73025" y="195613"/>
            <a:ext cx="11877675" cy="6662387"/>
          </a:xfrm>
          <a:prstGeom prst="rect">
            <a:avLst/>
          </a:prstGeom>
        </p:spPr>
      </p:pic>
      <p:sp>
        <p:nvSpPr>
          <p:cNvPr id="8" name="Rectangle 7">
            <a:extLst>
              <a:ext uri="{FF2B5EF4-FFF2-40B4-BE49-F238E27FC236}">
                <a16:creationId xmlns:a16="http://schemas.microsoft.com/office/drawing/2014/main" id="{DB5D46E2-C058-564C-AB76-D0DEB005F963}"/>
              </a:ext>
            </a:extLst>
          </p:cNvPr>
          <p:cNvSpPr/>
          <p:nvPr/>
        </p:nvSpPr>
        <p:spPr>
          <a:xfrm>
            <a:off x="6096000" y="6483449"/>
            <a:ext cx="4378443" cy="307777"/>
          </a:xfrm>
          <a:prstGeom prst="rect">
            <a:avLst/>
          </a:prstGeom>
        </p:spPr>
        <p:txBody>
          <a:bodyPr wrap="none">
            <a:spAutoFit/>
          </a:bodyPr>
          <a:lstStyle/>
          <a:p>
            <a:r>
              <a:rPr lang="en-US" sz="1400" dirty="0"/>
              <a:t>https://</a:t>
            </a:r>
            <a:r>
              <a:rPr lang="en-US" sz="1400" dirty="0" err="1"/>
              <a:t>jalammar.github.io</a:t>
            </a:r>
            <a:r>
              <a:rPr lang="en-US" sz="1400" dirty="0"/>
              <a:t>/illustrated-transformer/</a:t>
            </a:r>
          </a:p>
        </p:txBody>
      </p:sp>
    </p:spTree>
    <p:extLst>
      <p:ext uri="{BB962C8B-B14F-4D97-AF65-F5344CB8AC3E}">
        <p14:creationId xmlns:p14="http://schemas.microsoft.com/office/powerpoint/2010/main" val="1674785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38E9-E863-4C4A-AEFE-B2669FC2C44B}"/>
              </a:ext>
            </a:extLst>
          </p:cNvPr>
          <p:cNvSpPr>
            <a:spLocks noGrp="1"/>
          </p:cNvSpPr>
          <p:nvPr>
            <p:ph type="title"/>
          </p:nvPr>
        </p:nvSpPr>
        <p:spPr/>
        <p:txBody>
          <a:bodyPr/>
          <a:lstStyle/>
          <a:p>
            <a:r>
              <a:rPr lang="en-US" dirty="0"/>
              <a:t>Transformer</a:t>
            </a:r>
          </a:p>
        </p:txBody>
      </p:sp>
      <p:sp>
        <p:nvSpPr>
          <p:cNvPr id="3" name="Content Placeholder 2">
            <a:extLst>
              <a:ext uri="{FF2B5EF4-FFF2-40B4-BE49-F238E27FC236}">
                <a16:creationId xmlns:a16="http://schemas.microsoft.com/office/drawing/2014/main" id="{2956967D-4C38-9E43-A036-1E6E06C0997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9DB78E9-6D4B-1745-92C8-350C00908C84}"/>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506BF4C-472B-1444-87FB-52DAB759A203}"/>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A8016786-9FC4-ED45-B073-239DDEDAD7C5}"/>
              </a:ext>
            </a:extLst>
          </p:cNvPr>
          <p:cNvSpPr>
            <a:spLocks noGrp="1"/>
          </p:cNvSpPr>
          <p:nvPr>
            <p:ph type="sldNum" sz="quarter" idx="12"/>
          </p:nvPr>
        </p:nvSpPr>
        <p:spPr/>
        <p:txBody>
          <a:bodyPr/>
          <a:lstStyle/>
          <a:p>
            <a:pPr>
              <a:defRPr/>
            </a:pPr>
            <a:fld id="{5D7239ED-A247-3F49-9595-68E607AFDC4C}" type="slidenum">
              <a:rPr lang="en-US" smtClean="0"/>
              <a:pPr>
                <a:defRPr/>
              </a:pPr>
              <a:t>48</a:t>
            </a:fld>
            <a:endParaRPr lang="en-US" dirty="0"/>
          </a:p>
        </p:txBody>
      </p:sp>
      <p:pic>
        <p:nvPicPr>
          <p:cNvPr id="7" name="Picture 6">
            <a:extLst>
              <a:ext uri="{FF2B5EF4-FFF2-40B4-BE49-F238E27FC236}">
                <a16:creationId xmlns:a16="http://schemas.microsoft.com/office/drawing/2014/main" id="{4ABB1C6F-5EE6-504D-A159-AAD7528560B0}"/>
              </a:ext>
            </a:extLst>
          </p:cNvPr>
          <p:cNvPicPr>
            <a:picLocks noChangeAspect="1"/>
          </p:cNvPicPr>
          <p:nvPr/>
        </p:nvPicPr>
        <p:blipFill>
          <a:blip r:embed="rId2"/>
          <a:stretch>
            <a:fillRect/>
          </a:stretch>
        </p:blipFill>
        <p:spPr>
          <a:xfrm>
            <a:off x="4089400" y="-20721"/>
            <a:ext cx="5257800" cy="6794500"/>
          </a:xfrm>
          <a:prstGeom prst="rect">
            <a:avLst/>
          </a:prstGeom>
        </p:spPr>
      </p:pic>
    </p:spTree>
    <p:extLst>
      <p:ext uri="{BB962C8B-B14F-4D97-AF65-F5344CB8AC3E}">
        <p14:creationId xmlns:p14="http://schemas.microsoft.com/office/powerpoint/2010/main" val="164295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6728-9508-8F44-8C33-66A9F8F4ED1F}"/>
              </a:ext>
            </a:extLst>
          </p:cNvPr>
          <p:cNvSpPr>
            <a:spLocks noGrp="1"/>
          </p:cNvSpPr>
          <p:nvPr>
            <p:ph type="title"/>
          </p:nvPr>
        </p:nvSpPr>
        <p:spPr/>
        <p:txBody>
          <a:bodyPr/>
          <a:lstStyle/>
          <a:p>
            <a:r>
              <a:rPr lang="en-US" dirty="0"/>
              <a:t>Welcome to NLP </a:t>
            </a:r>
            <a:r>
              <a:rPr lang="en-US" dirty="0">
                <a:sym typeface="Wingdings" pitchFamily="2" charset="2"/>
              </a:rPr>
              <a:t></a:t>
            </a:r>
            <a:endParaRPr lang="en-US" dirty="0"/>
          </a:p>
        </p:txBody>
      </p:sp>
      <p:sp>
        <p:nvSpPr>
          <p:cNvPr id="4" name="Date Placeholder 3">
            <a:extLst>
              <a:ext uri="{FF2B5EF4-FFF2-40B4-BE49-F238E27FC236}">
                <a16:creationId xmlns:a16="http://schemas.microsoft.com/office/drawing/2014/main" id="{76EC5284-733E-1E4D-B3EE-30C070B988F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0B277F18-FB71-F24D-A10D-7990AE5E20C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F889069-C11D-AB4C-A697-B4C8A0598542}"/>
              </a:ext>
            </a:extLst>
          </p:cNvPr>
          <p:cNvSpPr>
            <a:spLocks noGrp="1"/>
          </p:cNvSpPr>
          <p:nvPr>
            <p:ph type="sldNum" sz="quarter" idx="12"/>
          </p:nvPr>
        </p:nvSpPr>
        <p:spPr/>
        <p:txBody>
          <a:bodyPr/>
          <a:lstStyle/>
          <a:p>
            <a:pPr>
              <a:defRPr/>
            </a:pPr>
            <a:fld id="{5D7239ED-A247-3F49-9595-68E607AFDC4C}" type="slidenum">
              <a:rPr lang="en-US" smtClean="0"/>
              <a:pPr>
                <a:defRPr/>
              </a:pPr>
              <a:t>49</a:t>
            </a:fld>
            <a:endParaRPr lang="en-US" dirty="0"/>
          </a:p>
        </p:txBody>
      </p:sp>
      <p:pic>
        <p:nvPicPr>
          <p:cNvPr id="11" name="Content Placeholder 10">
            <a:extLst>
              <a:ext uri="{FF2B5EF4-FFF2-40B4-BE49-F238E27FC236}">
                <a16:creationId xmlns:a16="http://schemas.microsoft.com/office/drawing/2014/main" id="{910FDD54-4CC5-AA41-A500-8503BD63B979}"/>
              </a:ext>
            </a:extLst>
          </p:cNvPr>
          <p:cNvPicPr>
            <a:picLocks noGrp="1" noChangeAspect="1"/>
          </p:cNvPicPr>
          <p:nvPr>
            <p:ph idx="1"/>
          </p:nvPr>
        </p:nvPicPr>
        <p:blipFill>
          <a:blip r:embed="rId2"/>
          <a:stretch>
            <a:fillRect/>
          </a:stretch>
        </p:blipFill>
        <p:spPr>
          <a:xfrm>
            <a:off x="1244435" y="1473414"/>
            <a:ext cx="9007724" cy="5384586"/>
          </a:xfrm>
        </p:spPr>
      </p:pic>
    </p:spTree>
    <p:extLst>
      <p:ext uri="{BB962C8B-B14F-4D97-AF65-F5344CB8AC3E}">
        <p14:creationId xmlns:p14="http://schemas.microsoft.com/office/powerpoint/2010/main" val="201404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8576-D562-7142-B3B5-765BA9B83E27}"/>
              </a:ext>
            </a:extLst>
          </p:cNvPr>
          <p:cNvSpPr>
            <a:spLocks noGrp="1"/>
          </p:cNvSpPr>
          <p:nvPr>
            <p:ph type="title"/>
          </p:nvPr>
        </p:nvSpPr>
        <p:spPr/>
        <p:txBody>
          <a:bodyPr/>
          <a:lstStyle/>
          <a:p>
            <a:r>
              <a:rPr lang="en-US" dirty="0"/>
              <a:t>The embedding layer</a:t>
            </a:r>
          </a:p>
        </p:txBody>
      </p:sp>
      <p:sp>
        <p:nvSpPr>
          <p:cNvPr id="3" name="Content Placeholder 2">
            <a:extLst>
              <a:ext uri="{FF2B5EF4-FFF2-40B4-BE49-F238E27FC236}">
                <a16:creationId xmlns:a16="http://schemas.microsoft.com/office/drawing/2014/main" id="{946B4005-CB5C-1646-B111-E33491EF3E9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9642E4E-3BCB-0C46-9146-0B5592DD215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3976F05D-1BF2-D941-9CD7-50C68A434BC2}"/>
              </a:ext>
            </a:extLst>
          </p:cNvPr>
          <p:cNvSpPr>
            <a:spLocks noGrp="1"/>
          </p:cNvSpPr>
          <p:nvPr>
            <p:ph type="sldNum" sz="quarter" idx="12"/>
          </p:nvPr>
        </p:nvSpPr>
        <p:spPr/>
        <p:txBody>
          <a:bodyPr/>
          <a:lstStyle/>
          <a:p>
            <a:pPr>
              <a:defRPr/>
            </a:pPr>
            <a:fld id="{5D7239ED-A247-3F49-9595-68E607AFDC4C}" type="slidenum">
              <a:rPr lang="en-US" smtClean="0"/>
              <a:pPr>
                <a:defRPr/>
              </a:pPr>
              <a:t>5</a:t>
            </a:fld>
            <a:endParaRPr lang="en-US" dirty="0"/>
          </a:p>
        </p:txBody>
      </p:sp>
      <p:pic>
        <p:nvPicPr>
          <p:cNvPr id="6" name="Picture 5">
            <a:extLst>
              <a:ext uri="{FF2B5EF4-FFF2-40B4-BE49-F238E27FC236}">
                <a16:creationId xmlns:a16="http://schemas.microsoft.com/office/drawing/2014/main" id="{4136AD6C-2B88-0441-98C3-250A7ADBFB95}"/>
              </a:ext>
            </a:extLst>
          </p:cNvPr>
          <p:cNvPicPr>
            <a:picLocks noChangeAspect="1"/>
          </p:cNvPicPr>
          <p:nvPr/>
        </p:nvPicPr>
        <p:blipFill>
          <a:blip r:embed="rId2"/>
          <a:stretch>
            <a:fillRect/>
          </a:stretch>
        </p:blipFill>
        <p:spPr>
          <a:xfrm>
            <a:off x="270783" y="1214799"/>
            <a:ext cx="7540916" cy="3828824"/>
          </a:xfrm>
          <a:prstGeom prst="rect">
            <a:avLst/>
          </a:prstGeom>
        </p:spPr>
      </p:pic>
      <p:pic>
        <p:nvPicPr>
          <p:cNvPr id="7" name="Picture 6">
            <a:extLst>
              <a:ext uri="{FF2B5EF4-FFF2-40B4-BE49-F238E27FC236}">
                <a16:creationId xmlns:a16="http://schemas.microsoft.com/office/drawing/2014/main" id="{4B78B4A7-9F01-494E-B8F3-1B0F91AE2C99}"/>
              </a:ext>
            </a:extLst>
          </p:cNvPr>
          <p:cNvPicPr>
            <a:picLocks noChangeAspect="1"/>
          </p:cNvPicPr>
          <p:nvPr/>
        </p:nvPicPr>
        <p:blipFill>
          <a:blip r:embed="rId3"/>
          <a:stretch>
            <a:fillRect/>
          </a:stretch>
        </p:blipFill>
        <p:spPr>
          <a:xfrm>
            <a:off x="2365801" y="5026804"/>
            <a:ext cx="8039100" cy="1409700"/>
          </a:xfrm>
          <a:prstGeom prst="rect">
            <a:avLst/>
          </a:prstGeom>
        </p:spPr>
        <p:style>
          <a:lnRef idx="2">
            <a:schemeClr val="dk1"/>
          </a:lnRef>
          <a:fillRef idx="1">
            <a:schemeClr val="lt1"/>
          </a:fillRef>
          <a:effectRef idx="0">
            <a:schemeClr val="dk1"/>
          </a:effectRef>
          <a:fontRef idx="minor">
            <a:schemeClr val="dk1"/>
          </a:fontRef>
        </p:style>
      </p:pic>
      <p:sp>
        <p:nvSpPr>
          <p:cNvPr id="8" name="Footer Placeholder 7">
            <a:extLst>
              <a:ext uri="{FF2B5EF4-FFF2-40B4-BE49-F238E27FC236}">
                <a16:creationId xmlns:a16="http://schemas.microsoft.com/office/drawing/2014/main" id="{8D7B3CFB-37BF-7341-91EC-A53FA9FBC7B2}"/>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680590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528C-087D-404E-BD9B-DFE33A854F1B}"/>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76DBD2B2-9089-0E4B-9669-2938CA2A6DB6}"/>
              </a:ext>
            </a:extLst>
          </p:cNvPr>
          <p:cNvPicPr>
            <a:picLocks noGrp="1" noChangeAspect="1"/>
          </p:cNvPicPr>
          <p:nvPr>
            <p:ph idx="1"/>
          </p:nvPr>
        </p:nvPicPr>
        <p:blipFill>
          <a:blip r:embed="rId2"/>
          <a:stretch>
            <a:fillRect/>
          </a:stretch>
        </p:blipFill>
        <p:spPr>
          <a:xfrm>
            <a:off x="0" y="1741266"/>
            <a:ext cx="4299284" cy="1711653"/>
          </a:xfrm>
        </p:spPr>
      </p:pic>
      <p:sp>
        <p:nvSpPr>
          <p:cNvPr id="4" name="Date Placeholder 3">
            <a:extLst>
              <a:ext uri="{FF2B5EF4-FFF2-40B4-BE49-F238E27FC236}">
                <a16:creationId xmlns:a16="http://schemas.microsoft.com/office/drawing/2014/main" id="{98424A0D-09BB-0C4B-923C-1365A008241E}"/>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9132B933-1B24-4E49-A1FD-7FFB0780C297}"/>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02FA266-36F0-C644-9227-FFCE6422822E}"/>
              </a:ext>
            </a:extLst>
          </p:cNvPr>
          <p:cNvSpPr>
            <a:spLocks noGrp="1"/>
          </p:cNvSpPr>
          <p:nvPr>
            <p:ph type="sldNum" sz="quarter" idx="12"/>
          </p:nvPr>
        </p:nvSpPr>
        <p:spPr/>
        <p:txBody>
          <a:bodyPr/>
          <a:lstStyle/>
          <a:p>
            <a:pPr>
              <a:defRPr/>
            </a:pPr>
            <a:fld id="{5D7239ED-A247-3F49-9595-68E607AFDC4C}" type="slidenum">
              <a:rPr lang="en-US" smtClean="0"/>
              <a:pPr>
                <a:defRPr/>
              </a:pPr>
              <a:t>50</a:t>
            </a:fld>
            <a:endParaRPr lang="en-US" dirty="0"/>
          </a:p>
        </p:txBody>
      </p:sp>
      <p:pic>
        <p:nvPicPr>
          <p:cNvPr id="10" name="Picture 9">
            <a:extLst>
              <a:ext uri="{FF2B5EF4-FFF2-40B4-BE49-F238E27FC236}">
                <a16:creationId xmlns:a16="http://schemas.microsoft.com/office/drawing/2014/main" id="{E1B4F0F7-89A2-5B43-92A7-258F4B3A045E}"/>
              </a:ext>
            </a:extLst>
          </p:cNvPr>
          <p:cNvPicPr>
            <a:picLocks noChangeAspect="1"/>
          </p:cNvPicPr>
          <p:nvPr/>
        </p:nvPicPr>
        <p:blipFill>
          <a:blip r:embed="rId3"/>
          <a:stretch>
            <a:fillRect/>
          </a:stretch>
        </p:blipFill>
        <p:spPr>
          <a:xfrm>
            <a:off x="-8889" y="-14167"/>
            <a:ext cx="4306048" cy="1711654"/>
          </a:xfrm>
          <a:prstGeom prst="rect">
            <a:avLst/>
          </a:prstGeom>
        </p:spPr>
      </p:pic>
      <p:pic>
        <p:nvPicPr>
          <p:cNvPr id="12" name="Picture 11">
            <a:extLst>
              <a:ext uri="{FF2B5EF4-FFF2-40B4-BE49-F238E27FC236}">
                <a16:creationId xmlns:a16="http://schemas.microsoft.com/office/drawing/2014/main" id="{D4AE3E6A-F004-C74C-993F-D43D2071DB88}"/>
              </a:ext>
            </a:extLst>
          </p:cNvPr>
          <p:cNvPicPr>
            <a:picLocks noChangeAspect="1"/>
          </p:cNvPicPr>
          <p:nvPr/>
        </p:nvPicPr>
        <p:blipFill>
          <a:blip r:embed="rId4"/>
          <a:stretch>
            <a:fillRect/>
          </a:stretch>
        </p:blipFill>
        <p:spPr>
          <a:xfrm>
            <a:off x="0" y="5139805"/>
            <a:ext cx="4259265" cy="1687734"/>
          </a:xfrm>
          <a:prstGeom prst="rect">
            <a:avLst/>
          </a:prstGeom>
        </p:spPr>
      </p:pic>
      <p:pic>
        <p:nvPicPr>
          <p:cNvPr id="16" name="Picture 15">
            <a:extLst>
              <a:ext uri="{FF2B5EF4-FFF2-40B4-BE49-F238E27FC236}">
                <a16:creationId xmlns:a16="http://schemas.microsoft.com/office/drawing/2014/main" id="{36F44F4E-B5B6-4547-A4EE-55E6A8CB199F}"/>
              </a:ext>
            </a:extLst>
          </p:cNvPr>
          <p:cNvPicPr>
            <a:picLocks noChangeAspect="1"/>
          </p:cNvPicPr>
          <p:nvPr/>
        </p:nvPicPr>
        <p:blipFill>
          <a:blip r:embed="rId5"/>
          <a:stretch>
            <a:fillRect/>
          </a:stretch>
        </p:blipFill>
        <p:spPr>
          <a:xfrm>
            <a:off x="1" y="3429000"/>
            <a:ext cx="4297158" cy="1710805"/>
          </a:xfrm>
          <a:prstGeom prst="rect">
            <a:avLst/>
          </a:prstGeom>
        </p:spPr>
      </p:pic>
      <p:pic>
        <p:nvPicPr>
          <p:cNvPr id="18" name="Picture 17">
            <a:extLst>
              <a:ext uri="{FF2B5EF4-FFF2-40B4-BE49-F238E27FC236}">
                <a16:creationId xmlns:a16="http://schemas.microsoft.com/office/drawing/2014/main" id="{C120D7D9-3BE2-7C49-A468-DC75D727B810}"/>
              </a:ext>
            </a:extLst>
          </p:cNvPr>
          <p:cNvPicPr>
            <a:picLocks noChangeAspect="1"/>
          </p:cNvPicPr>
          <p:nvPr/>
        </p:nvPicPr>
        <p:blipFill>
          <a:blip r:embed="rId6"/>
          <a:stretch>
            <a:fillRect/>
          </a:stretch>
        </p:blipFill>
        <p:spPr>
          <a:xfrm>
            <a:off x="4297159" y="764497"/>
            <a:ext cx="7404303" cy="4181254"/>
          </a:xfrm>
          <a:prstGeom prst="rect">
            <a:avLst/>
          </a:prstGeom>
        </p:spPr>
      </p:pic>
    </p:spTree>
    <p:extLst>
      <p:ext uri="{BB962C8B-B14F-4D97-AF65-F5344CB8AC3E}">
        <p14:creationId xmlns:p14="http://schemas.microsoft.com/office/powerpoint/2010/main" val="1566386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ECF5-4E83-194B-BFF3-478AB99A3562}"/>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5E430B32-2EC1-254B-8D17-A45047A11E75}"/>
              </a:ext>
            </a:extLst>
          </p:cNvPr>
          <p:cNvSpPr>
            <a:spLocks noGrp="1"/>
          </p:cNvSpPr>
          <p:nvPr>
            <p:ph idx="1"/>
          </p:nvPr>
        </p:nvSpPr>
        <p:spPr/>
        <p:txBody>
          <a:bodyPr/>
          <a:lstStyle/>
          <a:p>
            <a:r>
              <a:rPr lang="en-US" dirty="0"/>
              <a:t>BERT : </a:t>
            </a:r>
            <a:r>
              <a:rPr lang="en-US" dirty="0">
                <a:solidFill>
                  <a:srgbClr val="FF0000"/>
                </a:solidFill>
              </a:rPr>
              <a:t>Bidirectional Encoder Representations from Transformers</a:t>
            </a:r>
          </a:p>
          <a:p>
            <a:r>
              <a:rPr lang="en-US" dirty="0"/>
              <a:t>published by researchers at Google AI Language</a:t>
            </a:r>
          </a:p>
          <a:p>
            <a:r>
              <a:rPr lang="en-US" i="1" dirty="0"/>
              <a:t>It is designed to pre-train deep bidirectional representations from unlabeled text by jointly conditioning on both left and right context. As a result, the pre-trained BERT model can be fine-tuned with just one additional output layer to create state-of-the-art models for a wide range of NLP tasks</a:t>
            </a:r>
            <a:endParaRPr lang="en-US" dirty="0"/>
          </a:p>
          <a:p>
            <a:r>
              <a:rPr lang="en-US" dirty="0"/>
              <a:t>is applying the bidirectional training of Transformer, a popular attention model, to language modelling</a:t>
            </a:r>
          </a:p>
          <a:p>
            <a:r>
              <a:rPr lang="en-US" dirty="0"/>
              <a:t>BERT is pre-trained on a large corpus of </a:t>
            </a:r>
            <a:r>
              <a:rPr lang="en-US" dirty="0" err="1"/>
              <a:t>unlabelled</a:t>
            </a:r>
            <a:r>
              <a:rPr lang="en-US" dirty="0"/>
              <a:t> text including the entire Wikipedia(that’s </a:t>
            </a:r>
            <a:r>
              <a:rPr lang="en-US" dirty="0">
                <a:solidFill>
                  <a:srgbClr val="FF0000"/>
                </a:solidFill>
              </a:rPr>
              <a:t>2,500 million words</a:t>
            </a:r>
            <a:r>
              <a:rPr lang="en-US" dirty="0"/>
              <a:t>!) and Book Corpus (</a:t>
            </a:r>
            <a:r>
              <a:rPr lang="en-US" dirty="0">
                <a:solidFill>
                  <a:srgbClr val="FF0000"/>
                </a:solidFill>
              </a:rPr>
              <a:t>800 million words</a:t>
            </a:r>
            <a:r>
              <a:rPr lang="en-US" dirty="0"/>
              <a:t>).</a:t>
            </a:r>
          </a:p>
          <a:p>
            <a:r>
              <a:rPr lang="en-US" dirty="0"/>
              <a:t>researchers have repeatedly shown the value of transfer learning — pre-training a neural network model on a known task and then performing fine-tuning — using the trained neural network as the basis of a new purpose-specific model. </a:t>
            </a:r>
          </a:p>
          <a:p>
            <a:endParaRPr lang="en-US" dirty="0"/>
          </a:p>
        </p:txBody>
      </p:sp>
      <p:sp>
        <p:nvSpPr>
          <p:cNvPr id="4" name="Date Placeholder 3">
            <a:extLst>
              <a:ext uri="{FF2B5EF4-FFF2-40B4-BE49-F238E27FC236}">
                <a16:creationId xmlns:a16="http://schemas.microsoft.com/office/drawing/2014/main" id="{1E3E7090-6D6D-4C43-91DF-7223064F12D8}"/>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BCD02CD1-1A66-ED40-AD52-963149818AF7}"/>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B762A7BB-7070-0249-8987-D227B0FEB156}"/>
              </a:ext>
            </a:extLst>
          </p:cNvPr>
          <p:cNvSpPr>
            <a:spLocks noGrp="1"/>
          </p:cNvSpPr>
          <p:nvPr>
            <p:ph type="sldNum" sz="quarter" idx="12"/>
          </p:nvPr>
        </p:nvSpPr>
        <p:spPr/>
        <p:txBody>
          <a:bodyPr/>
          <a:lstStyle/>
          <a:p>
            <a:pPr>
              <a:defRPr/>
            </a:pPr>
            <a:fld id="{5D7239ED-A247-3F49-9595-68E607AFDC4C}" type="slidenum">
              <a:rPr lang="en-US" smtClean="0"/>
              <a:pPr>
                <a:defRPr/>
              </a:pPr>
              <a:t>51</a:t>
            </a:fld>
            <a:endParaRPr lang="en-US" dirty="0"/>
          </a:p>
        </p:txBody>
      </p:sp>
    </p:spTree>
    <p:extLst>
      <p:ext uri="{BB962C8B-B14F-4D97-AF65-F5344CB8AC3E}">
        <p14:creationId xmlns:p14="http://schemas.microsoft.com/office/powerpoint/2010/main" val="3272189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0A79-E4D4-5E4D-8B26-B1C9BF9CD3AF}"/>
              </a:ext>
            </a:extLst>
          </p:cNvPr>
          <p:cNvSpPr>
            <a:spLocks noGrp="1"/>
          </p:cNvSpPr>
          <p:nvPr>
            <p:ph type="title"/>
          </p:nvPr>
        </p:nvSpPr>
        <p:spPr/>
        <p:txBody>
          <a:bodyPr/>
          <a:lstStyle/>
          <a:p>
            <a:r>
              <a:rPr lang="en-US" dirty="0"/>
              <a:t>Bert: Bidirectional and fin-tune</a:t>
            </a:r>
          </a:p>
        </p:txBody>
      </p:sp>
      <p:sp>
        <p:nvSpPr>
          <p:cNvPr id="3" name="Content Placeholder 2">
            <a:extLst>
              <a:ext uri="{FF2B5EF4-FFF2-40B4-BE49-F238E27FC236}">
                <a16:creationId xmlns:a16="http://schemas.microsoft.com/office/drawing/2014/main" id="{43EA592E-80CE-614E-9610-2DCEB3E23643}"/>
              </a:ext>
            </a:extLst>
          </p:cNvPr>
          <p:cNvSpPr>
            <a:spLocks noGrp="1"/>
          </p:cNvSpPr>
          <p:nvPr>
            <p:ph idx="1"/>
          </p:nvPr>
        </p:nvSpPr>
        <p:spPr/>
        <p:txBody>
          <a:bodyPr/>
          <a:lstStyle/>
          <a:p>
            <a:r>
              <a:rPr lang="en-US" dirty="0"/>
              <a:t>BERT is a </a:t>
            </a:r>
            <a:r>
              <a:rPr lang="en-US" b="1" dirty="0"/>
              <a:t>“deeply bidirectional”</a:t>
            </a:r>
            <a:r>
              <a:rPr lang="en-US" dirty="0"/>
              <a:t> model. Bidirectional means that BERT learns information from both the left and the right side of a token’s context during the training phase.</a:t>
            </a:r>
          </a:p>
          <a:p>
            <a:endParaRPr lang="en-US" dirty="0"/>
          </a:p>
          <a:p>
            <a:endParaRPr lang="en-US" dirty="0"/>
          </a:p>
          <a:p>
            <a:endParaRPr lang="en-US" dirty="0"/>
          </a:p>
          <a:p>
            <a:endParaRPr lang="en-US" dirty="0"/>
          </a:p>
          <a:p>
            <a:endParaRPr lang="en-US" dirty="0"/>
          </a:p>
          <a:p>
            <a:endParaRPr lang="en-US" dirty="0"/>
          </a:p>
          <a:p>
            <a:r>
              <a:rPr lang="en-US" dirty="0"/>
              <a:t>The most impressive aspect of BERT: We can fine-tune it by adding just a couple of additional output layers to create state-of-the-art models for a variety of NLP tasks.</a:t>
            </a:r>
            <a:br>
              <a:rPr lang="en-US" dirty="0"/>
            </a:br>
            <a:endParaRPr lang="en-US" dirty="0"/>
          </a:p>
        </p:txBody>
      </p:sp>
      <p:sp>
        <p:nvSpPr>
          <p:cNvPr id="4" name="Date Placeholder 3">
            <a:extLst>
              <a:ext uri="{FF2B5EF4-FFF2-40B4-BE49-F238E27FC236}">
                <a16:creationId xmlns:a16="http://schemas.microsoft.com/office/drawing/2014/main" id="{AE1B9283-FC16-594A-A3E6-888975ECC33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F78BB2C-653B-5347-ADE7-54ED2D1233A0}"/>
              </a:ext>
            </a:extLst>
          </p:cNvPr>
          <p:cNvSpPr>
            <a:spLocks noGrp="1"/>
          </p:cNvSpPr>
          <p:nvPr>
            <p:ph type="ftr" sz="quarter" idx="11"/>
          </p:nvPr>
        </p:nvSpPr>
        <p:spPr/>
        <p:txBody>
          <a:bodyPr/>
          <a:lstStyle/>
          <a:p>
            <a:pPr>
              <a:defRPr/>
            </a:pPr>
            <a:r>
              <a:rPr lang="en-US" dirty="0"/>
              <a:t>Dr. Malak Abdullah</a:t>
            </a:r>
          </a:p>
        </p:txBody>
      </p:sp>
      <p:sp>
        <p:nvSpPr>
          <p:cNvPr id="6" name="Slide Number Placeholder 5">
            <a:extLst>
              <a:ext uri="{FF2B5EF4-FFF2-40B4-BE49-F238E27FC236}">
                <a16:creationId xmlns:a16="http://schemas.microsoft.com/office/drawing/2014/main" id="{7342197B-F319-364E-AF4E-85C7262DF8A8}"/>
              </a:ext>
            </a:extLst>
          </p:cNvPr>
          <p:cNvSpPr>
            <a:spLocks noGrp="1"/>
          </p:cNvSpPr>
          <p:nvPr>
            <p:ph type="sldNum" sz="quarter" idx="12"/>
          </p:nvPr>
        </p:nvSpPr>
        <p:spPr/>
        <p:txBody>
          <a:bodyPr/>
          <a:lstStyle/>
          <a:p>
            <a:pPr>
              <a:defRPr/>
            </a:pPr>
            <a:fld id="{5D7239ED-A247-3F49-9595-68E607AFDC4C}" type="slidenum">
              <a:rPr lang="en-US" smtClean="0"/>
              <a:pPr>
                <a:defRPr/>
              </a:pPr>
              <a:t>52</a:t>
            </a:fld>
            <a:endParaRPr lang="en-US" dirty="0"/>
          </a:p>
        </p:txBody>
      </p:sp>
      <p:pic>
        <p:nvPicPr>
          <p:cNvPr id="7" name="Picture 6">
            <a:extLst>
              <a:ext uri="{FF2B5EF4-FFF2-40B4-BE49-F238E27FC236}">
                <a16:creationId xmlns:a16="http://schemas.microsoft.com/office/drawing/2014/main" id="{47CD29DE-7585-1C48-B211-FC9E4D30DDB5}"/>
              </a:ext>
            </a:extLst>
          </p:cNvPr>
          <p:cNvPicPr>
            <a:picLocks noChangeAspect="1"/>
          </p:cNvPicPr>
          <p:nvPr/>
        </p:nvPicPr>
        <p:blipFill>
          <a:blip r:embed="rId2"/>
          <a:stretch>
            <a:fillRect/>
          </a:stretch>
        </p:blipFill>
        <p:spPr>
          <a:xfrm>
            <a:off x="4508501" y="2457507"/>
            <a:ext cx="3455987" cy="2509800"/>
          </a:xfrm>
          <a:prstGeom prst="rect">
            <a:avLst/>
          </a:prstGeom>
        </p:spPr>
      </p:pic>
    </p:spTree>
    <p:extLst>
      <p:ext uri="{BB962C8B-B14F-4D97-AF65-F5344CB8AC3E}">
        <p14:creationId xmlns:p14="http://schemas.microsoft.com/office/powerpoint/2010/main" val="1286739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FBAA-F167-0A41-A4F2-11FD5568E57F}"/>
              </a:ext>
            </a:extLst>
          </p:cNvPr>
          <p:cNvSpPr>
            <a:spLocks noGrp="1"/>
          </p:cNvSpPr>
          <p:nvPr>
            <p:ph type="title"/>
          </p:nvPr>
        </p:nvSpPr>
        <p:spPr/>
        <p:txBody>
          <a:bodyPr/>
          <a:lstStyle/>
          <a:p>
            <a:r>
              <a:rPr lang="en-US" dirty="0"/>
              <a:t>What do we need to know about BERT?</a:t>
            </a:r>
          </a:p>
        </p:txBody>
      </p:sp>
      <p:sp>
        <p:nvSpPr>
          <p:cNvPr id="3" name="Content Placeholder 2">
            <a:extLst>
              <a:ext uri="{FF2B5EF4-FFF2-40B4-BE49-F238E27FC236}">
                <a16:creationId xmlns:a16="http://schemas.microsoft.com/office/drawing/2014/main" id="{4AD664E3-278C-1E40-923C-F73890FDCD0E}"/>
              </a:ext>
            </a:extLst>
          </p:cNvPr>
          <p:cNvSpPr>
            <a:spLocks noGrp="1"/>
          </p:cNvSpPr>
          <p:nvPr>
            <p:ph idx="1"/>
          </p:nvPr>
        </p:nvSpPr>
        <p:spPr>
          <a:xfrm>
            <a:off x="314325" y="1499600"/>
            <a:ext cx="11387137" cy="4429125"/>
          </a:xfrm>
        </p:spPr>
        <p:txBody>
          <a:bodyPr/>
          <a:lstStyle/>
          <a:p>
            <a:r>
              <a:rPr lang="en-US" dirty="0" err="1"/>
              <a:t>OpenAI</a:t>
            </a:r>
            <a:r>
              <a:rPr lang="en-US" dirty="0"/>
              <a:t> GPT essentially replaced the LSTM-based architecture for Language Modeling with a Transformer-based architecture.</a:t>
            </a:r>
          </a:p>
          <a:p>
            <a:r>
              <a:rPr lang="en-US" dirty="0"/>
              <a:t>The GPT model could be fine-tuned to multiple NLP tasks beyond document classification, such as common sense reasoning, semantic similarity, and reading comprehension.</a:t>
            </a:r>
          </a:p>
          <a:p>
            <a:r>
              <a:rPr lang="en-US" dirty="0"/>
              <a:t>GPT also emphasized the importance of the Transformer framework, which has a simpler architecture and can train faster than an LSTM-based model. It is also able to learn complex patterns in the data by using the Attention mechanism.</a:t>
            </a:r>
          </a:p>
          <a:p>
            <a:r>
              <a:rPr lang="en-US" dirty="0"/>
              <a:t>And this is how Transformer inspired BERT and all the following breakthroughs in NLP.</a:t>
            </a:r>
          </a:p>
        </p:txBody>
      </p:sp>
      <p:sp>
        <p:nvSpPr>
          <p:cNvPr id="4" name="Date Placeholder 3">
            <a:extLst>
              <a:ext uri="{FF2B5EF4-FFF2-40B4-BE49-F238E27FC236}">
                <a16:creationId xmlns:a16="http://schemas.microsoft.com/office/drawing/2014/main" id="{95DB1FA9-1D31-554E-8666-7B379AA1FA19}"/>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4949F18-6C11-224D-9443-7754F0BB39B3}"/>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AC2B4FA-FE35-7848-A0A3-B66953F7DE1E}"/>
              </a:ext>
            </a:extLst>
          </p:cNvPr>
          <p:cNvSpPr>
            <a:spLocks noGrp="1"/>
          </p:cNvSpPr>
          <p:nvPr>
            <p:ph type="sldNum" sz="quarter" idx="12"/>
          </p:nvPr>
        </p:nvSpPr>
        <p:spPr/>
        <p:txBody>
          <a:bodyPr/>
          <a:lstStyle/>
          <a:p>
            <a:pPr>
              <a:defRPr/>
            </a:pPr>
            <a:fld id="{5D7239ED-A247-3F49-9595-68E607AFDC4C}" type="slidenum">
              <a:rPr lang="en-US" smtClean="0"/>
              <a:pPr>
                <a:defRPr/>
              </a:pPr>
              <a:t>53</a:t>
            </a:fld>
            <a:endParaRPr lang="en-US" dirty="0"/>
          </a:p>
        </p:txBody>
      </p:sp>
      <p:pic>
        <p:nvPicPr>
          <p:cNvPr id="8" name="Picture 7">
            <a:extLst>
              <a:ext uri="{FF2B5EF4-FFF2-40B4-BE49-F238E27FC236}">
                <a16:creationId xmlns:a16="http://schemas.microsoft.com/office/drawing/2014/main" id="{B4AB35B1-46B7-2A4A-9D5E-EBB943B67C24}"/>
              </a:ext>
            </a:extLst>
          </p:cNvPr>
          <p:cNvPicPr>
            <a:picLocks noChangeAspect="1"/>
          </p:cNvPicPr>
          <p:nvPr/>
        </p:nvPicPr>
        <p:blipFill>
          <a:blip r:embed="rId3"/>
          <a:stretch>
            <a:fillRect/>
          </a:stretch>
        </p:blipFill>
        <p:spPr>
          <a:xfrm>
            <a:off x="2372853" y="4236659"/>
            <a:ext cx="7771176" cy="1823013"/>
          </a:xfrm>
          <a:prstGeom prst="rect">
            <a:avLst/>
          </a:prstGeom>
        </p:spPr>
      </p:pic>
      <p:pic>
        <p:nvPicPr>
          <p:cNvPr id="9" name="Picture 8">
            <a:extLst>
              <a:ext uri="{FF2B5EF4-FFF2-40B4-BE49-F238E27FC236}">
                <a16:creationId xmlns:a16="http://schemas.microsoft.com/office/drawing/2014/main" id="{15407F7E-289D-2446-868D-397BBD480599}"/>
              </a:ext>
            </a:extLst>
          </p:cNvPr>
          <p:cNvPicPr>
            <a:picLocks noChangeAspect="1"/>
          </p:cNvPicPr>
          <p:nvPr/>
        </p:nvPicPr>
        <p:blipFill>
          <a:blip r:embed="rId4"/>
          <a:stretch>
            <a:fillRect/>
          </a:stretch>
        </p:blipFill>
        <p:spPr>
          <a:xfrm>
            <a:off x="3210441" y="6059672"/>
            <a:ext cx="6096000" cy="667380"/>
          </a:xfrm>
          <a:prstGeom prst="rect">
            <a:avLst/>
          </a:prstGeom>
        </p:spPr>
      </p:pic>
    </p:spTree>
    <p:extLst>
      <p:ext uri="{BB962C8B-B14F-4D97-AF65-F5344CB8AC3E}">
        <p14:creationId xmlns:p14="http://schemas.microsoft.com/office/powerpoint/2010/main" val="1608767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3802E46-0023-FB4F-A516-B7D85CF1B899}"/>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02CF0486-0594-2B4C-B0DC-D6B07C5E68A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C58876B-E938-D44E-B157-AA00FE1A59A3}"/>
              </a:ext>
            </a:extLst>
          </p:cNvPr>
          <p:cNvSpPr>
            <a:spLocks noGrp="1"/>
          </p:cNvSpPr>
          <p:nvPr>
            <p:ph type="sldNum" sz="quarter" idx="12"/>
          </p:nvPr>
        </p:nvSpPr>
        <p:spPr/>
        <p:txBody>
          <a:bodyPr/>
          <a:lstStyle/>
          <a:p>
            <a:pPr>
              <a:defRPr/>
            </a:pPr>
            <a:fld id="{5D7239ED-A247-3F49-9595-68E607AFDC4C}" type="slidenum">
              <a:rPr lang="en-US" smtClean="0"/>
              <a:pPr>
                <a:defRPr/>
              </a:pPr>
              <a:t>54</a:t>
            </a:fld>
            <a:endParaRPr lang="en-US" dirty="0"/>
          </a:p>
        </p:txBody>
      </p:sp>
      <p:graphicFrame>
        <p:nvGraphicFramePr>
          <p:cNvPr id="7" name="Table 4">
            <a:extLst>
              <a:ext uri="{FF2B5EF4-FFF2-40B4-BE49-F238E27FC236}">
                <a16:creationId xmlns:a16="http://schemas.microsoft.com/office/drawing/2014/main" id="{2CE785D2-FB95-F24A-A907-67B9C4E3E465}"/>
              </a:ext>
            </a:extLst>
          </p:cNvPr>
          <p:cNvGraphicFramePr>
            <a:graphicFrameLocks/>
          </p:cNvGraphicFramePr>
          <p:nvPr>
            <p:extLst>
              <p:ext uri="{D42A27DB-BD31-4B8C-83A1-F6EECF244321}">
                <p14:modId xmlns:p14="http://schemas.microsoft.com/office/powerpoint/2010/main" val="1501201879"/>
              </p:ext>
            </p:extLst>
          </p:nvPr>
        </p:nvGraphicFramePr>
        <p:xfrm>
          <a:off x="1240095" y="958485"/>
          <a:ext cx="9997818" cy="4941029"/>
        </p:xfrm>
        <a:graphic>
          <a:graphicData uri="http://schemas.openxmlformats.org/drawingml/2006/table">
            <a:tbl>
              <a:tblPr firstRow="1" bandRow="1">
                <a:tableStyleId>{E8B1032C-EA38-4F05-BA0D-38AFFFC7BED3}</a:tableStyleId>
              </a:tblPr>
              <a:tblGrid>
                <a:gridCol w="2646946">
                  <a:extLst>
                    <a:ext uri="{9D8B030D-6E8A-4147-A177-3AD203B41FA5}">
                      <a16:colId xmlns:a16="http://schemas.microsoft.com/office/drawing/2014/main" val="1217626074"/>
                    </a:ext>
                  </a:extLst>
                </a:gridCol>
                <a:gridCol w="3948934">
                  <a:extLst>
                    <a:ext uri="{9D8B030D-6E8A-4147-A177-3AD203B41FA5}">
                      <a16:colId xmlns:a16="http://schemas.microsoft.com/office/drawing/2014/main" val="397324016"/>
                    </a:ext>
                  </a:extLst>
                </a:gridCol>
                <a:gridCol w="3401938">
                  <a:extLst>
                    <a:ext uri="{9D8B030D-6E8A-4147-A177-3AD203B41FA5}">
                      <a16:colId xmlns:a16="http://schemas.microsoft.com/office/drawing/2014/main" val="1497318945"/>
                    </a:ext>
                  </a:extLst>
                </a:gridCol>
              </a:tblGrid>
              <a:tr h="461163">
                <a:tc>
                  <a:txBody>
                    <a:bodyPr/>
                    <a:lstStyle/>
                    <a:p>
                      <a:r>
                        <a:rPr lang="en-US" sz="2200" dirty="0">
                          <a:latin typeface="Times New Roman" panose="02020603050405020304" pitchFamily="18" charset="0"/>
                          <a:cs typeface="Times New Roman" panose="02020603050405020304" pitchFamily="18" charset="0"/>
                        </a:rPr>
                        <a:t>Differences</a:t>
                      </a:r>
                    </a:p>
                  </a:txBody>
                  <a:tcPr/>
                </a:tc>
                <a:tc>
                  <a:txBody>
                    <a:bodyPr/>
                    <a:lstStyle/>
                    <a:p>
                      <a:r>
                        <a:rPr lang="en-US" sz="2200" dirty="0">
                          <a:latin typeface="Times New Roman" panose="02020603050405020304" pitchFamily="18" charset="0"/>
                          <a:cs typeface="Times New Roman" panose="02020603050405020304" pitchFamily="18" charset="0"/>
                        </a:rPr>
                        <a:t>BERT</a:t>
                      </a:r>
                    </a:p>
                  </a:txBody>
                  <a:tcPr/>
                </a:tc>
                <a:tc>
                  <a:txBody>
                    <a:bodyPr/>
                    <a:lstStyle/>
                    <a:p>
                      <a:r>
                        <a:rPr lang="en-US" sz="2200" dirty="0">
                          <a:latin typeface="Times New Roman" panose="02020603050405020304" pitchFamily="18" charset="0"/>
                          <a:cs typeface="Times New Roman" panose="02020603050405020304" pitchFamily="18" charset="0"/>
                        </a:rPr>
                        <a:t>Transformer</a:t>
                      </a:r>
                    </a:p>
                  </a:txBody>
                  <a:tcPr/>
                </a:tc>
                <a:extLst>
                  <a:ext uri="{0D108BD9-81ED-4DB2-BD59-A6C34878D82A}">
                    <a16:rowId xmlns:a16="http://schemas.microsoft.com/office/drawing/2014/main" val="2576785667"/>
                  </a:ext>
                </a:extLst>
              </a:tr>
              <a:tr h="1548188">
                <a:tc>
                  <a:txBody>
                    <a:bodyPr/>
                    <a:lstStyle/>
                    <a:p>
                      <a:r>
                        <a:rPr lang="en-US" sz="2200" b="1" dirty="0">
                          <a:latin typeface="Times New Roman" panose="02020603050405020304" pitchFamily="18" charset="0"/>
                          <a:cs typeface="Times New Roman" panose="02020603050405020304" pitchFamily="18" charset="0"/>
                        </a:rPr>
                        <a:t>Input form</a:t>
                      </a:r>
                    </a:p>
                  </a:txBody>
                  <a:tcPr/>
                </a:tc>
                <a:tc>
                  <a:txBody>
                    <a:bodyPr/>
                    <a:lstStyle/>
                    <a:p>
                      <a:r>
                        <a:rPr lang="en-US" sz="2200" dirty="0">
                          <a:latin typeface="Times New Roman" panose="02020603050405020304" pitchFamily="18" charset="0"/>
                          <a:cs typeface="Times New Roman" panose="02020603050405020304" pitchFamily="18" charset="0"/>
                        </a:rPr>
                        <a:t>Combination of three steps: </a:t>
                      </a:r>
                    </a:p>
                    <a:p>
                      <a:r>
                        <a:rPr lang="en-US" sz="2200" dirty="0">
                          <a:latin typeface="Times New Roman" panose="02020603050405020304" pitchFamily="18" charset="0"/>
                          <a:cs typeface="Times New Roman" panose="02020603050405020304" pitchFamily="18" charset="0"/>
                        </a:rPr>
                        <a:t>1) Token</a:t>
                      </a:r>
                    </a:p>
                    <a:p>
                      <a:r>
                        <a:rPr lang="en-US" sz="2200" dirty="0">
                          <a:latin typeface="Times New Roman" panose="02020603050405020304" pitchFamily="18" charset="0"/>
                          <a:cs typeface="Times New Roman" panose="02020603050405020304" pitchFamily="18" charset="0"/>
                        </a:rPr>
                        <a:t>2) Segment</a:t>
                      </a:r>
                    </a:p>
                    <a:p>
                      <a:r>
                        <a:rPr lang="en-US" sz="2200" dirty="0">
                          <a:latin typeface="Times New Roman" panose="02020603050405020304" pitchFamily="18" charset="0"/>
                          <a:cs typeface="Times New Roman" panose="02020603050405020304" pitchFamily="18" charset="0"/>
                        </a:rPr>
                        <a:t>3) Position</a:t>
                      </a:r>
                    </a:p>
                  </a:txBody>
                  <a:tcPr/>
                </a:tc>
                <a:tc>
                  <a:txBody>
                    <a:bodyPr/>
                    <a:lstStyle/>
                    <a:p>
                      <a:r>
                        <a:rPr lang="en-US" sz="2200" dirty="0">
                          <a:latin typeface="Times New Roman" panose="02020603050405020304" pitchFamily="18" charset="0"/>
                          <a:cs typeface="Times New Roman" panose="02020603050405020304" pitchFamily="18" charset="0"/>
                        </a:rPr>
                        <a:t>Combination of two steps:</a:t>
                      </a:r>
                    </a:p>
                    <a:p>
                      <a:pPr marL="342900" indent="-342900">
                        <a:buAutoNum type="arabicParenR"/>
                      </a:pPr>
                      <a:r>
                        <a:rPr lang="en-US" sz="2200" dirty="0">
                          <a:latin typeface="Times New Roman" panose="02020603050405020304" pitchFamily="18" charset="0"/>
                          <a:cs typeface="Times New Roman" panose="02020603050405020304" pitchFamily="18" charset="0"/>
                        </a:rPr>
                        <a:t>Embedding values</a:t>
                      </a:r>
                    </a:p>
                    <a:p>
                      <a:pPr marL="342900" indent="-342900">
                        <a:buAutoNum type="arabicParenR"/>
                      </a:pPr>
                      <a:r>
                        <a:rPr lang="en-US" sz="2200" dirty="0">
                          <a:latin typeface="Times New Roman" panose="02020603050405020304" pitchFamily="18" charset="0"/>
                          <a:cs typeface="Times New Roman" panose="02020603050405020304" pitchFamily="18" charset="0"/>
                        </a:rPr>
                        <a:t>Positional encoding</a:t>
                      </a:r>
                    </a:p>
                  </a:txBody>
                  <a:tcPr/>
                </a:tc>
                <a:extLst>
                  <a:ext uri="{0D108BD9-81ED-4DB2-BD59-A6C34878D82A}">
                    <a16:rowId xmlns:a16="http://schemas.microsoft.com/office/drawing/2014/main" val="1562869357"/>
                  </a:ext>
                </a:extLst>
              </a:tr>
              <a:tr h="823505">
                <a:tc>
                  <a:txBody>
                    <a:bodyPr/>
                    <a:lstStyle/>
                    <a:p>
                      <a:r>
                        <a:rPr lang="en-US" sz="2200" b="1" dirty="0">
                          <a:latin typeface="Times New Roman" panose="02020603050405020304" pitchFamily="18" charset="0"/>
                          <a:cs typeface="Times New Roman" panose="02020603050405020304" pitchFamily="18" charset="0"/>
                        </a:rPr>
                        <a:t># of layers</a:t>
                      </a:r>
                    </a:p>
                  </a:txBody>
                  <a:tcPr/>
                </a:tc>
                <a:tc>
                  <a:txBody>
                    <a:bodyPr/>
                    <a:lstStyle/>
                    <a:p>
                      <a:pPr rtl="0"/>
                      <a:r>
                        <a:rPr lang="en-US" sz="2200" dirty="0">
                          <a:latin typeface="Times New Roman" panose="02020603050405020304" pitchFamily="18" charset="0"/>
                          <a:cs typeface="Times New Roman" panose="02020603050405020304" pitchFamily="18" charset="0"/>
                        </a:rPr>
                        <a:t>12 or 24 encoder</a:t>
                      </a:r>
                    </a:p>
                  </a:txBody>
                  <a:tcPr/>
                </a:tc>
                <a:tc>
                  <a:txBody>
                    <a:bodyPr/>
                    <a:lstStyle/>
                    <a:p>
                      <a:r>
                        <a:rPr lang="en-US" sz="2200" dirty="0">
                          <a:latin typeface="Times New Roman" panose="02020603050405020304" pitchFamily="18" charset="0"/>
                          <a:cs typeface="Times New Roman" panose="02020603050405020304" pitchFamily="18" charset="0"/>
                        </a:rPr>
                        <a:t>6 encoder</a:t>
                      </a:r>
                    </a:p>
                    <a:p>
                      <a:r>
                        <a:rPr lang="en-US" sz="2200" dirty="0">
                          <a:latin typeface="Times New Roman" panose="02020603050405020304" pitchFamily="18" charset="0"/>
                          <a:cs typeface="Times New Roman" panose="02020603050405020304" pitchFamily="18" charset="0"/>
                        </a:rPr>
                        <a:t>6 decoder</a:t>
                      </a:r>
                    </a:p>
                  </a:txBody>
                  <a:tcPr/>
                </a:tc>
                <a:extLst>
                  <a:ext uri="{0D108BD9-81ED-4DB2-BD59-A6C34878D82A}">
                    <a16:rowId xmlns:a16="http://schemas.microsoft.com/office/drawing/2014/main" val="3341099085"/>
                  </a:ext>
                </a:extLst>
              </a:tr>
              <a:tr h="461163">
                <a:tc>
                  <a:txBody>
                    <a:bodyPr/>
                    <a:lstStyle/>
                    <a:p>
                      <a:r>
                        <a:rPr lang="en-US" sz="2200" b="1" dirty="0">
                          <a:latin typeface="Times New Roman" panose="02020603050405020304" pitchFamily="18" charset="0"/>
                          <a:cs typeface="Times New Roman" panose="02020603050405020304" pitchFamily="18" charset="0"/>
                        </a:rPr>
                        <a:t># of heads</a:t>
                      </a:r>
                    </a:p>
                  </a:txBody>
                  <a:tcPr/>
                </a:tc>
                <a:tc>
                  <a:txBody>
                    <a:bodyPr/>
                    <a:lstStyle/>
                    <a:p>
                      <a:r>
                        <a:rPr lang="en-US" sz="2200" dirty="0">
                          <a:latin typeface="Times New Roman" panose="02020603050405020304" pitchFamily="18" charset="0"/>
                          <a:cs typeface="Times New Roman" panose="02020603050405020304" pitchFamily="18" charset="0"/>
                        </a:rPr>
                        <a:t>12 or 16</a:t>
                      </a:r>
                    </a:p>
                  </a:txBody>
                  <a:tcPr/>
                </a:tc>
                <a:tc>
                  <a:txBody>
                    <a:bodyPr/>
                    <a:lstStyle/>
                    <a:p>
                      <a:r>
                        <a:rPr lang="en-US" sz="2200"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2600802633"/>
                  </a:ext>
                </a:extLst>
              </a:tr>
              <a:tr h="823505">
                <a:tc>
                  <a:txBody>
                    <a:bodyPr/>
                    <a:lstStyle/>
                    <a:p>
                      <a:r>
                        <a:rPr lang="en-US" sz="2200" b="1" dirty="0">
                          <a:latin typeface="Times New Roman" panose="02020603050405020304" pitchFamily="18" charset="0"/>
                          <a:cs typeface="Times New Roman" panose="02020603050405020304" pitchFamily="18" charset="0"/>
                        </a:rPr>
                        <a:t># of dimensions</a:t>
                      </a:r>
                    </a:p>
                  </a:txBody>
                  <a:tcPr/>
                </a:tc>
                <a:tc>
                  <a:txBody>
                    <a:bodyPr/>
                    <a:lstStyle/>
                    <a:p>
                      <a:r>
                        <a:rPr lang="en-US" sz="2200" dirty="0">
                          <a:latin typeface="Times New Roman" panose="02020603050405020304" pitchFamily="18" charset="0"/>
                          <a:cs typeface="Times New Roman" panose="02020603050405020304" pitchFamily="18" charset="0"/>
                        </a:rPr>
                        <a:t>768 or 1024</a:t>
                      </a:r>
                    </a:p>
                  </a:txBody>
                  <a:tcPr/>
                </a:tc>
                <a:tc>
                  <a:txBody>
                    <a:bodyPr/>
                    <a:lstStyle/>
                    <a:p>
                      <a:r>
                        <a:rPr lang="en-US" sz="2200" dirty="0">
                          <a:latin typeface="Times New Roman" panose="02020603050405020304" pitchFamily="18" charset="0"/>
                          <a:cs typeface="Times New Roman" panose="02020603050405020304" pitchFamily="18" charset="0"/>
                        </a:rPr>
                        <a:t>512</a:t>
                      </a:r>
                    </a:p>
                  </a:txBody>
                  <a:tcPr/>
                </a:tc>
                <a:extLst>
                  <a:ext uri="{0D108BD9-81ED-4DB2-BD59-A6C34878D82A}">
                    <a16:rowId xmlns:a16="http://schemas.microsoft.com/office/drawing/2014/main" val="72517748"/>
                  </a:ext>
                </a:extLst>
              </a:tr>
              <a:tr h="823505">
                <a:tc>
                  <a:txBody>
                    <a:bodyPr/>
                    <a:lstStyle/>
                    <a:p>
                      <a:r>
                        <a:rPr lang="en-US" sz="2200" b="1" dirty="0">
                          <a:latin typeface="Times New Roman" panose="02020603050405020304" pitchFamily="18" charset="0"/>
                          <a:cs typeface="Times New Roman" panose="02020603050405020304" pitchFamily="18" charset="0"/>
                        </a:rPr>
                        <a:t>Additional steps</a:t>
                      </a:r>
                    </a:p>
                  </a:txBody>
                  <a:tcPr/>
                </a:tc>
                <a:tc>
                  <a:txBody>
                    <a:bodyPr/>
                    <a:lstStyle/>
                    <a:p>
                      <a:pPr marL="0" indent="0">
                        <a:buFontTx/>
                        <a:buNone/>
                      </a:pPr>
                      <a:r>
                        <a:rPr lang="en-US" sz="2200" dirty="0">
                          <a:latin typeface="Times New Roman" panose="02020603050405020304" pitchFamily="18" charset="0"/>
                          <a:cs typeface="Times New Roman" panose="02020603050405020304" pitchFamily="18" charset="0"/>
                        </a:rPr>
                        <a:t>Pre-trained and fine-tuned steps</a:t>
                      </a:r>
                    </a:p>
                  </a:txBody>
                  <a:tcPr/>
                </a:tc>
                <a:tc>
                  <a:txBody>
                    <a:bodyPr/>
                    <a:lstStyle/>
                    <a:p>
                      <a:r>
                        <a:rPr lang="en-US" sz="2200" dirty="0">
                          <a:latin typeface="Times New Roman" panose="02020603050405020304" pitchFamily="18" charset="0"/>
                          <a:cs typeface="Times New Roman" panose="02020603050405020304" pitchFamily="18" charset="0"/>
                        </a:rPr>
                        <a:t>No need them</a:t>
                      </a:r>
                    </a:p>
                  </a:txBody>
                  <a:tcPr/>
                </a:tc>
                <a:extLst>
                  <a:ext uri="{0D108BD9-81ED-4DB2-BD59-A6C34878D82A}">
                    <a16:rowId xmlns:a16="http://schemas.microsoft.com/office/drawing/2014/main" val="3395672247"/>
                  </a:ext>
                </a:extLst>
              </a:tr>
            </a:tbl>
          </a:graphicData>
        </a:graphic>
      </p:graphicFrame>
    </p:spTree>
    <p:extLst>
      <p:ext uri="{BB962C8B-B14F-4D97-AF65-F5344CB8AC3E}">
        <p14:creationId xmlns:p14="http://schemas.microsoft.com/office/powerpoint/2010/main" val="3964466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A9970-DB38-644B-9A8D-13833FFA2AC1}"/>
              </a:ext>
            </a:extLst>
          </p:cNvPr>
          <p:cNvSpPr>
            <a:spLocks noGrp="1"/>
          </p:cNvSpPr>
          <p:nvPr>
            <p:ph type="title"/>
          </p:nvPr>
        </p:nvSpPr>
        <p:spPr/>
        <p:txBody>
          <a:bodyPr>
            <a:normAutofit/>
          </a:bodyPr>
          <a:lstStyle/>
          <a:p>
            <a:r>
              <a:rPr lang="en-US" b="1" dirty="0"/>
              <a:t>How BERT works?</a:t>
            </a:r>
            <a:endParaRPr lang="en-US" dirty="0"/>
          </a:p>
        </p:txBody>
      </p:sp>
      <p:sp>
        <p:nvSpPr>
          <p:cNvPr id="3" name="Content Placeholder 2">
            <a:extLst>
              <a:ext uri="{FF2B5EF4-FFF2-40B4-BE49-F238E27FC236}">
                <a16:creationId xmlns:a16="http://schemas.microsoft.com/office/drawing/2014/main" id="{884C7FCA-A108-0947-B770-B989108B82FF}"/>
              </a:ext>
            </a:extLst>
          </p:cNvPr>
          <p:cNvSpPr>
            <a:spLocks noGrp="1"/>
          </p:cNvSpPr>
          <p:nvPr>
            <p:ph idx="1"/>
          </p:nvPr>
        </p:nvSpPr>
        <p:spPr/>
        <p:txBody>
          <a:bodyPr/>
          <a:lstStyle/>
          <a:p>
            <a:r>
              <a:rPr lang="en-US" dirty="0"/>
              <a:t>BERT makes use of Transformer, an attention mechanism that learns contextual relations between words (or sub-words) in a text. </a:t>
            </a:r>
          </a:p>
          <a:p>
            <a:r>
              <a:rPr lang="en-US" dirty="0"/>
              <a:t>In its vanilla form</a:t>
            </a:r>
            <a:r>
              <a:rPr lang="en-US" dirty="0">
                <a:solidFill>
                  <a:srgbClr val="FF0000"/>
                </a:solidFill>
              </a:rPr>
              <a:t>, Transformer </a:t>
            </a:r>
            <a:r>
              <a:rPr lang="en-US" dirty="0"/>
              <a:t>includes two separate mechanisms — an encoder that reads the text input and a decoder that produces a prediction for the task. </a:t>
            </a:r>
          </a:p>
          <a:p>
            <a:r>
              <a:rPr lang="en-US" dirty="0"/>
              <a:t>Since </a:t>
            </a:r>
            <a:r>
              <a:rPr lang="en-US" dirty="0">
                <a:solidFill>
                  <a:srgbClr val="FF0000"/>
                </a:solidFill>
              </a:rPr>
              <a:t>BERT</a:t>
            </a:r>
            <a:r>
              <a:rPr lang="en-US" dirty="0"/>
              <a:t>’s goal is to generate a language model, </a:t>
            </a:r>
            <a:r>
              <a:rPr lang="en-US" dirty="0">
                <a:solidFill>
                  <a:srgbClr val="FF0000"/>
                </a:solidFill>
              </a:rPr>
              <a:t>only the encoder mechanism is necessary</a:t>
            </a:r>
            <a:r>
              <a:rPr lang="en-US" dirty="0"/>
              <a:t>.</a:t>
            </a:r>
          </a:p>
          <a:p>
            <a:r>
              <a:rPr lang="en-US" dirty="0"/>
              <a:t>As opposed to directional models, which read the text input sequentially (left-to-right or right-to-left), </a:t>
            </a:r>
            <a:r>
              <a:rPr lang="en-US" dirty="0">
                <a:solidFill>
                  <a:srgbClr val="FF0000"/>
                </a:solidFill>
              </a:rPr>
              <a:t>the Transformer encoder reads the entire sequence of words at once</a:t>
            </a:r>
            <a:r>
              <a:rPr lang="en-US" dirty="0"/>
              <a:t>. Therefore it is </a:t>
            </a:r>
            <a:r>
              <a:rPr lang="en-US" dirty="0">
                <a:solidFill>
                  <a:srgbClr val="FF0000"/>
                </a:solidFill>
              </a:rPr>
              <a:t>considered bidirectional</a:t>
            </a:r>
            <a:r>
              <a:rPr lang="en-US" dirty="0"/>
              <a:t>, though it would be more accurate to say that it’s non-directional. This characteristic allows the model to learn the context of a word based on all of its surroundings (left and right of the word). </a:t>
            </a:r>
          </a:p>
        </p:txBody>
      </p:sp>
      <p:sp>
        <p:nvSpPr>
          <p:cNvPr id="4" name="Date Placeholder 3">
            <a:extLst>
              <a:ext uri="{FF2B5EF4-FFF2-40B4-BE49-F238E27FC236}">
                <a16:creationId xmlns:a16="http://schemas.microsoft.com/office/drawing/2014/main" id="{100DFC4E-DA26-0A48-9EC5-BCFEB9B166AF}"/>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840A943-92E9-2C4E-8554-175F63C37F7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6A5989DE-C025-7F42-9EA4-51E236EA93A7}"/>
              </a:ext>
            </a:extLst>
          </p:cNvPr>
          <p:cNvSpPr>
            <a:spLocks noGrp="1"/>
          </p:cNvSpPr>
          <p:nvPr>
            <p:ph type="sldNum" sz="quarter" idx="12"/>
          </p:nvPr>
        </p:nvSpPr>
        <p:spPr/>
        <p:txBody>
          <a:bodyPr/>
          <a:lstStyle/>
          <a:p>
            <a:pPr>
              <a:defRPr/>
            </a:pPr>
            <a:fld id="{5D7239ED-A247-3F49-9595-68E607AFDC4C}" type="slidenum">
              <a:rPr lang="en-US" smtClean="0"/>
              <a:pPr>
                <a:defRPr/>
              </a:pPr>
              <a:t>55</a:t>
            </a:fld>
            <a:endParaRPr lang="en-US" dirty="0"/>
          </a:p>
        </p:txBody>
      </p:sp>
    </p:spTree>
    <p:extLst>
      <p:ext uri="{BB962C8B-B14F-4D97-AF65-F5344CB8AC3E}">
        <p14:creationId xmlns:p14="http://schemas.microsoft.com/office/powerpoint/2010/main" val="1864739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A2D5-12D8-A344-BAC1-74B03634F547}"/>
              </a:ext>
            </a:extLst>
          </p:cNvPr>
          <p:cNvSpPr>
            <a:spLocks noGrp="1"/>
          </p:cNvSpPr>
          <p:nvPr>
            <p:ph type="title"/>
          </p:nvPr>
        </p:nvSpPr>
        <p:spPr/>
        <p:txBody>
          <a:bodyPr>
            <a:normAutofit/>
          </a:bodyPr>
          <a:lstStyle/>
          <a:p>
            <a:r>
              <a:rPr lang="en-US" b="1" dirty="0"/>
              <a:t>BERT’s Architecture</a:t>
            </a:r>
            <a:endParaRPr lang="en-US" dirty="0"/>
          </a:p>
        </p:txBody>
      </p:sp>
      <p:sp>
        <p:nvSpPr>
          <p:cNvPr id="3" name="Content Placeholder 2">
            <a:extLst>
              <a:ext uri="{FF2B5EF4-FFF2-40B4-BE49-F238E27FC236}">
                <a16:creationId xmlns:a16="http://schemas.microsoft.com/office/drawing/2014/main" id="{D32E9B0F-BADC-FA47-9FF3-A25611AC6548}"/>
              </a:ext>
            </a:extLst>
          </p:cNvPr>
          <p:cNvSpPr>
            <a:spLocks noGrp="1"/>
          </p:cNvSpPr>
          <p:nvPr>
            <p:ph idx="1"/>
          </p:nvPr>
        </p:nvSpPr>
        <p:spPr>
          <a:xfrm>
            <a:off x="7175278" y="1605692"/>
            <a:ext cx="4526184" cy="3982308"/>
          </a:xfrm>
        </p:spPr>
        <p:txBody>
          <a:bodyPr/>
          <a:lstStyle/>
          <a:p>
            <a:r>
              <a:rPr lang="en-US" dirty="0"/>
              <a:t>all of these Transformer layers are </a:t>
            </a:r>
            <a:r>
              <a:rPr lang="en-US" b="1" dirty="0"/>
              <a:t>Encoder</a:t>
            </a:r>
            <a:r>
              <a:rPr lang="en-US" dirty="0"/>
              <a:t>-only blocks.</a:t>
            </a:r>
          </a:p>
          <a:p>
            <a:endParaRPr lang="en-US" dirty="0"/>
          </a:p>
          <a:p>
            <a:r>
              <a:rPr lang="en-US" dirty="0"/>
              <a:t>With the Transformer encoder, the input is a sequence of tokens, which are first embedded into vectors and then processed in the neural network. The output is a sequence of vectors of size H, in which each vector corresponds to an input token with the same index.</a:t>
            </a:r>
          </a:p>
          <a:p>
            <a:endParaRPr lang="en-US" dirty="0"/>
          </a:p>
        </p:txBody>
      </p:sp>
      <p:sp>
        <p:nvSpPr>
          <p:cNvPr id="4" name="Date Placeholder 3">
            <a:extLst>
              <a:ext uri="{FF2B5EF4-FFF2-40B4-BE49-F238E27FC236}">
                <a16:creationId xmlns:a16="http://schemas.microsoft.com/office/drawing/2014/main" id="{424A138D-7088-364D-9598-DED2B1471B89}"/>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C114732-BEC8-B040-BA7F-882527B5C61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C839F31-3345-8948-A6CA-3B52924EF163}"/>
              </a:ext>
            </a:extLst>
          </p:cNvPr>
          <p:cNvSpPr>
            <a:spLocks noGrp="1"/>
          </p:cNvSpPr>
          <p:nvPr>
            <p:ph type="sldNum" sz="quarter" idx="12"/>
          </p:nvPr>
        </p:nvSpPr>
        <p:spPr/>
        <p:txBody>
          <a:bodyPr/>
          <a:lstStyle/>
          <a:p>
            <a:pPr>
              <a:defRPr/>
            </a:pPr>
            <a:fld id="{5D7239ED-A247-3F49-9595-68E607AFDC4C}" type="slidenum">
              <a:rPr lang="en-US" smtClean="0"/>
              <a:pPr>
                <a:defRPr/>
              </a:pPr>
              <a:t>56</a:t>
            </a:fld>
            <a:endParaRPr lang="en-US" dirty="0"/>
          </a:p>
        </p:txBody>
      </p:sp>
      <p:pic>
        <p:nvPicPr>
          <p:cNvPr id="7" name="Picture 6">
            <a:extLst>
              <a:ext uri="{FF2B5EF4-FFF2-40B4-BE49-F238E27FC236}">
                <a16:creationId xmlns:a16="http://schemas.microsoft.com/office/drawing/2014/main" id="{B3EAC6D4-F6B3-0B45-B453-560B662F8600}"/>
              </a:ext>
            </a:extLst>
          </p:cNvPr>
          <p:cNvPicPr>
            <a:picLocks noChangeAspect="1"/>
          </p:cNvPicPr>
          <p:nvPr/>
        </p:nvPicPr>
        <p:blipFill>
          <a:blip r:embed="rId2"/>
          <a:stretch>
            <a:fillRect/>
          </a:stretch>
        </p:blipFill>
        <p:spPr>
          <a:xfrm>
            <a:off x="157479" y="1379474"/>
            <a:ext cx="6827077" cy="4892739"/>
          </a:xfrm>
          <a:prstGeom prst="rect">
            <a:avLst/>
          </a:prstGeom>
        </p:spPr>
      </p:pic>
    </p:spTree>
    <p:extLst>
      <p:ext uri="{BB962C8B-B14F-4D97-AF65-F5344CB8AC3E}">
        <p14:creationId xmlns:p14="http://schemas.microsoft.com/office/powerpoint/2010/main" val="3354100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0ACD-7050-CC46-BA5E-CADB15E2890C}"/>
              </a:ext>
            </a:extLst>
          </p:cNvPr>
          <p:cNvSpPr>
            <a:spLocks noGrp="1"/>
          </p:cNvSpPr>
          <p:nvPr>
            <p:ph type="title"/>
          </p:nvPr>
        </p:nvSpPr>
        <p:spPr/>
        <p:txBody>
          <a:bodyPr/>
          <a:lstStyle/>
          <a:p>
            <a:r>
              <a:rPr lang="en-US" dirty="0"/>
              <a:t>Text Preprocessing</a:t>
            </a:r>
          </a:p>
        </p:txBody>
      </p:sp>
      <p:sp>
        <p:nvSpPr>
          <p:cNvPr id="3" name="Content Placeholder 2">
            <a:extLst>
              <a:ext uri="{FF2B5EF4-FFF2-40B4-BE49-F238E27FC236}">
                <a16:creationId xmlns:a16="http://schemas.microsoft.com/office/drawing/2014/main" id="{551A6519-433C-F84A-ABA6-1EAA35BE3153}"/>
              </a:ext>
            </a:extLst>
          </p:cNvPr>
          <p:cNvSpPr>
            <a:spLocks noGrp="1"/>
          </p:cNvSpPr>
          <p:nvPr>
            <p:ph idx="1"/>
          </p:nvPr>
        </p:nvSpPr>
        <p:spPr>
          <a:xfrm>
            <a:off x="7149295" y="1743075"/>
            <a:ext cx="4552167" cy="4429125"/>
          </a:xfrm>
        </p:spPr>
        <p:txBody>
          <a:bodyPr/>
          <a:lstStyle/>
          <a:p>
            <a:r>
              <a:rPr lang="en-US" i="1" dirty="0"/>
              <a:t>For a given token, its input representation is constructed by summing the corresponding token, segment, and position embeddings.</a:t>
            </a:r>
          </a:p>
          <a:p>
            <a:endParaRPr lang="en-US" i="1" dirty="0"/>
          </a:p>
          <a:p>
            <a:endParaRPr lang="en-US" dirty="0"/>
          </a:p>
        </p:txBody>
      </p:sp>
      <p:sp>
        <p:nvSpPr>
          <p:cNvPr id="4" name="Date Placeholder 3">
            <a:extLst>
              <a:ext uri="{FF2B5EF4-FFF2-40B4-BE49-F238E27FC236}">
                <a16:creationId xmlns:a16="http://schemas.microsoft.com/office/drawing/2014/main" id="{6F0B9927-BAC6-C543-ABE4-86AF2E19004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F32CDD4-774A-D947-8EF9-4F2617BD5B90}"/>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A942B94-6587-704C-BB5E-57838B175DC6}"/>
              </a:ext>
            </a:extLst>
          </p:cNvPr>
          <p:cNvSpPr>
            <a:spLocks noGrp="1"/>
          </p:cNvSpPr>
          <p:nvPr>
            <p:ph type="sldNum" sz="quarter" idx="12"/>
          </p:nvPr>
        </p:nvSpPr>
        <p:spPr/>
        <p:txBody>
          <a:bodyPr/>
          <a:lstStyle/>
          <a:p>
            <a:pPr>
              <a:defRPr/>
            </a:pPr>
            <a:fld id="{5D7239ED-A247-3F49-9595-68E607AFDC4C}" type="slidenum">
              <a:rPr lang="en-US" smtClean="0"/>
              <a:pPr>
                <a:defRPr/>
              </a:pPr>
              <a:t>57</a:t>
            </a:fld>
            <a:endParaRPr lang="en-US" dirty="0"/>
          </a:p>
        </p:txBody>
      </p:sp>
      <p:pic>
        <p:nvPicPr>
          <p:cNvPr id="7" name="Picture 6">
            <a:extLst>
              <a:ext uri="{FF2B5EF4-FFF2-40B4-BE49-F238E27FC236}">
                <a16:creationId xmlns:a16="http://schemas.microsoft.com/office/drawing/2014/main" id="{E36B7BC3-92E9-EE47-A4B5-3816B98C17E6}"/>
              </a:ext>
            </a:extLst>
          </p:cNvPr>
          <p:cNvPicPr>
            <a:picLocks noChangeAspect="1"/>
          </p:cNvPicPr>
          <p:nvPr/>
        </p:nvPicPr>
        <p:blipFill>
          <a:blip r:embed="rId2"/>
          <a:stretch>
            <a:fillRect/>
          </a:stretch>
        </p:blipFill>
        <p:spPr>
          <a:xfrm>
            <a:off x="241300" y="1510474"/>
            <a:ext cx="6907995" cy="5047488"/>
          </a:xfrm>
          <a:prstGeom prst="rect">
            <a:avLst/>
          </a:prstGeom>
        </p:spPr>
      </p:pic>
      <p:sp>
        <p:nvSpPr>
          <p:cNvPr id="8" name="Rectangle 7">
            <a:extLst>
              <a:ext uri="{FF2B5EF4-FFF2-40B4-BE49-F238E27FC236}">
                <a16:creationId xmlns:a16="http://schemas.microsoft.com/office/drawing/2014/main" id="{E212F9E8-BB2D-0044-9F07-66F7ECD74AD1}"/>
              </a:ext>
            </a:extLst>
          </p:cNvPr>
          <p:cNvSpPr/>
          <p:nvPr/>
        </p:nvSpPr>
        <p:spPr>
          <a:xfrm>
            <a:off x="7337112" y="3221018"/>
            <a:ext cx="4758432" cy="3139321"/>
          </a:xfrm>
          <a:prstGeom prst="rect">
            <a:avLst/>
          </a:prstGeom>
        </p:spPr>
        <p:txBody>
          <a:bodyPr wrap="square">
            <a:spAutoFit/>
          </a:bodyPr>
          <a:lstStyle/>
          <a:p>
            <a:pPr>
              <a:buFont typeface="+mj-lt"/>
              <a:buAutoNum type="arabicPeriod"/>
            </a:pPr>
            <a:r>
              <a:rPr lang="en-US" b="1" dirty="0">
                <a:solidFill>
                  <a:srgbClr val="303030"/>
                </a:solidFill>
                <a:latin typeface="Montserrat"/>
              </a:rPr>
              <a:t>Token embeddings</a:t>
            </a:r>
            <a:r>
              <a:rPr lang="en-US" dirty="0">
                <a:solidFill>
                  <a:srgbClr val="303030"/>
                </a:solidFill>
                <a:latin typeface="Montserrat"/>
              </a:rPr>
              <a:t>: A [CLS] token is added to the input word tokens at the beginning of the first sentence and a [SEP] token is inserted at the end of each sentence.</a:t>
            </a:r>
          </a:p>
          <a:p>
            <a:pPr>
              <a:buFont typeface="+mj-lt"/>
              <a:buAutoNum type="arabicPeriod"/>
            </a:pPr>
            <a:r>
              <a:rPr lang="en-US" b="1" dirty="0">
                <a:solidFill>
                  <a:srgbClr val="303030"/>
                </a:solidFill>
                <a:latin typeface="Montserrat"/>
              </a:rPr>
              <a:t>Segment embeddings</a:t>
            </a:r>
            <a:r>
              <a:rPr lang="en-US" dirty="0">
                <a:solidFill>
                  <a:srgbClr val="303030"/>
                </a:solidFill>
                <a:latin typeface="Montserrat"/>
              </a:rPr>
              <a:t>: A marker indicating Sentence A or Sentence B is added to each token. This allows the encoder to distinguish between sentences.</a:t>
            </a:r>
          </a:p>
          <a:p>
            <a:pPr>
              <a:buFont typeface="+mj-lt"/>
              <a:buAutoNum type="arabicPeriod"/>
            </a:pPr>
            <a:r>
              <a:rPr lang="en-US" b="1" dirty="0">
                <a:solidFill>
                  <a:srgbClr val="303030"/>
                </a:solidFill>
                <a:latin typeface="Montserrat"/>
              </a:rPr>
              <a:t>Positional embeddings</a:t>
            </a:r>
            <a:r>
              <a:rPr lang="en-US" dirty="0">
                <a:solidFill>
                  <a:srgbClr val="303030"/>
                </a:solidFill>
                <a:latin typeface="Montserrat"/>
              </a:rPr>
              <a:t>: A positional embedding is added to each token to indicate its position in the sentence.</a:t>
            </a:r>
            <a:endParaRPr lang="en-US" b="0" i="0" u="none" strike="noStrike" dirty="0">
              <a:solidFill>
                <a:srgbClr val="303030"/>
              </a:solidFill>
              <a:effectLst/>
              <a:latin typeface="Montserrat"/>
            </a:endParaRPr>
          </a:p>
        </p:txBody>
      </p:sp>
    </p:spTree>
    <p:extLst>
      <p:ext uri="{BB962C8B-B14F-4D97-AF65-F5344CB8AC3E}">
        <p14:creationId xmlns:p14="http://schemas.microsoft.com/office/powerpoint/2010/main" val="2862312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BC5D-150C-694D-BEC8-718C2C0293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9FC7436-769D-7B4E-81BD-BCBA6F4459F2}"/>
              </a:ext>
            </a:extLst>
          </p:cNvPr>
          <p:cNvSpPr>
            <a:spLocks noGrp="1"/>
          </p:cNvSpPr>
          <p:nvPr>
            <p:ph idx="1"/>
          </p:nvPr>
        </p:nvSpPr>
        <p:spPr/>
        <p:txBody>
          <a:bodyPr/>
          <a:lstStyle/>
          <a:p>
            <a:r>
              <a:rPr lang="en-US" dirty="0"/>
              <a:t>BERT greatly improves upon both GPT and </a:t>
            </a:r>
            <a:r>
              <a:rPr lang="en-US" dirty="0" err="1"/>
              <a:t>ELMo</a:t>
            </a:r>
            <a:r>
              <a:rPr lang="en-US" dirty="0"/>
              <a:t>. Look at the below image</a:t>
            </a:r>
          </a:p>
          <a:p>
            <a:endParaRPr lang="en-US" dirty="0"/>
          </a:p>
          <a:p>
            <a:endParaRPr lang="en-US" dirty="0"/>
          </a:p>
          <a:p>
            <a:endParaRPr lang="en-US" dirty="0"/>
          </a:p>
          <a:p>
            <a:endParaRPr lang="en-US" dirty="0"/>
          </a:p>
          <a:p>
            <a:endParaRPr lang="en-US" dirty="0"/>
          </a:p>
          <a:p>
            <a:pPr marL="0" indent="0">
              <a:buNone/>
            </a:pPr>
            <a:endParaRPr lang="en-US" dirty="0"/>
          </a:p>
          <a:p>
            <a:r>
              <a:rPr lang="en-US" dirty="0"/>
              <a:t>The arrows indicate the information flow from one layer to the next. The green boxes at the top indicate the final contextualized representation of each input word.</a:t>
            </a:r>
          </a:p>
          <a:p>
            <a:r>
              <a:rPr lang="en-US" dirty="0"/>
              <a:t>It’s evident from the above image: BERT is bi-directional, GPT is unidirectional (information flows only from left-to-right), and ELMO is shallowly bidirectional.</a:t>
            </a:r>
          </a:p>
          <a:p>
            <a:endParaRPr lang="en-US" dirty="0"/>
          </a:p>
        </p:txBody>
      </p:sp>
      <p:sp>
        <p:nvSpPr>
          <p:cNvPr id="4" name="Date Placeholder 3">
            <a:extLst>
              <a:ext uri="{FF2B5EF4-FFF2-40B4-BE49-F238E27FC236}">
                <a16:creationId xmlns:a16="http://schemas.microsoft.com/office/drawing/2014/main" id="{55C7407D-3A90-1446-A70E-A49E158919E8}"/>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772C527-31E5-8845-BAB9-2DBB2DC4E0F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48DB51E-DDA7-C147-821B-9EDC62322516}"/>
              </a:ext>
            </a:extLst>
          </p:cNvPr>
          <p:cNvSpPr>
            <a:spLocks noGrp="1"/>
          </p:cNvSpPr>
          <p:nvPr>
            <p:ph type="sldNum" sz="quarter" idx="12"/>
          </p:nvPr>
        </p:nvSpPr>
        <p:spPr/>
        <p:txBody>
          <a:bodyPr/>
          <a:lstStyle/>
          <a:p>
            <a:pPr>
              <a:defRPr/>
            </a:pPr>
            <a:fld id="{5D7239ED-A247-3F49-9595-68E607AFDC4C}" type="slidenum">
              <a:rPr lang="en-US" smtClean="0"/>
              <a:pPr>
                <a:defRPr/>
              </a:pPr>
              <a:t>58</a:t>
            </a:fld>
            <a:endParaRPr lang="en-US" dirty="0"/>
          </a:p>
        </p:txBody>
      </p:sp>
      <p:pic>
        <p:nvPicPr>
          <p:cNvPr id="7170" name="Picture 2" descr="Predicting the word in a sequence">
            <a:hlinkClick r:id="rId2"/>
            <a:extLst>
              <a:ext uri="{FF2B5EF4-FFF2-40B4-BE49-F238E27FC236}">
                <a16:creationId xmlns:a16="http://schemas.microsoft.com/office/drawing/2014/main" id="{548E3D99-C023-7E42-8FD1-C9D733DAE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2121470"/>
            <a:ext cx="10498836" cy="2615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610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9A2E-D351-B248-984F-0AB9E6AD9442}"/>
              </a:ext>
            </a:extLst>
          </p:cNvPr>
          <p:cNvSpPr>
            <a:spLocks noGrp="1"/>
          </p:cNvSpPr>
          <p:nvPr>
            <p:ph type="title"/>
          </p:nvPr>
        </p:nvSpPr>
        <p:spPr>
          <a:xfrm>
            <a:off x="243682" y="642938"/>
            <a:ext cx="11387137" cy="1271587"/>
          </a:xfrm>
        </p:spPr>
        <p:txBody>
          <a:bodyPr>
            <a:noAutofit/>
          </a:bodyPr>
          <a:lstStyle/>
          <a:p>
            <a:r>
              <a:rPr lang="en-US" sz="4000" dirty="0"/>
              <a:t>BERT is pre-trained on two NLP tasks:</a:t>
            </a:r>
            <a:br>
              <a:rPr lang="en-US" sz="4000" dirty="0"/>
            </a:br>
            <a:r>
              <a:rPr lang="en-US" sz="4000" dirty="0"/>
              <a:t>         </a:t>
            </a:r>
            <a:r>
              <a:rPr lang="en-US" sz="2800" dirty="0"/>
              <a:t>- Masked Language Modeling</a:t>
            </a:r>
            <a:br>
              <a:rPr lang="en-US" sz="2800" dirty="0"/>
            </a:br>
            <a:r>
              <a:rPr lang="en-US" sz="2800" dirty="0"/>
              <a:t>             - Next Sentence Prediction</a:t>
            </a:r>
            <a:br>
              <a:rPr lang="en-US" sz="2800" dirty="0"/>
            </a:br>
            <a:endParaRPr lang="en-US" sz="2800" dirty="0"/>
          </a:p>
        </p:txBody>
      </p:sp>
      <p:sp>
        <p:nvSpPr>
          <p:cNvPr id="3" name="Content Placeholder 2">
            <a:extLst>
              <a:ext uri="{FF2B5EF4-FFF2-40B4-BE49-F238E27FC236}">
                <a16:creationId xmlns:a16="http://schemas.microsoft.com/office/drawing/2014/main" id="{6D9A9FF1-EFB0-5D4A-8767-6D3BDEF5541F}"/>
              </a:ext>
            </a:extLst>
          </p:cNvPr>
          <p:cNvSpPr>
            <a:spLocks noGrp="1"/>
          </p:cNvSpPr>
          <p:nvPr>
            <p:ph idx="1"/>
          </p:nvPr>
        </p:nvSpPr>
        <p:spPr>
          <a:xfrm>
            <a:off x="98425" y="1914525"/>
            <a:ext cx="11387137" cy="4429125"/>
          </a:xfrm>
        </p:spPr>
        <p:txBody>
          <a:bodyPr/>
          <a:lstStyle/>
          <a:p>
            <a:r>
              <a:rPr lang="en-US" dirty="0"/>
              <a:t>BERT uses two training strategies:</a:t>
            </a:r>
          </a:p>
          <a:p>
            <a:r>
              <a:rPr lang="en-US" b="1" dirty="0"/>
              <a:t>1- Masked LM (MLM)</a:t>
            </a:r>
          </a:p>
          <a:p>
            <a:pPr lvl="1"/>
            <a:r>
              <a:rPr lang="en-US" dirty="0"/>
              <a:t>Before feeding word sequences into BERT, 15% of the words in each sequence are replaced with a [MASK] token. The model then attempts to predict the original value of the masked words, based on the context provided by the other, non-masked, words in the sequence. In technical terms, the prediction of the output words requires:</a:t>
            </a:r>
          </a:p>
          <a:p>
            <a:pPr lvl="1"/>
            <a:r>
              <a:rPr lang="en-US" dirty="0"/>
              <a:t>Adding a classification layer on top of the encoder output.</a:t>
            </a:r>
          </a:p>
          <a:p>
            <a:pPr lvl="1"/>
            <a:r>
              <a:rPr lang="en-US" dirty="0"/>
              <a:t>Multiplying the output vectors by the embedding matrix, transforming them into the vocabulary dimension.</a:t>
            </a:r>
          </a:p>
          <a:p>
            <a:pPr lvl="1"/>
            <a:r>
              <a:rPr lang="en-US" dirty="0"/>
              <a:t>Calculating the probability of each word in the vocabulary with </a:t>
            </a:r>
            <a:r>
              <a:rPr lang="en-US" dirty="0" err="1"/>
              <a:t>softmax</a:t>
            </a:r>
            <a:r>
              <a:rPr lang="en-US" dirty="0"/>
              <a:t>.</a:t>
            </a:r>
          </a:p>
          <a:p>
            <a:r>
              <a:rPr lang="en-US" b="1" dirty="0"/>
              <a:t>2- Next Sentence Prediction (NSP)</a:t>
            </a:r>
          </a:p>
          <a:p>
            <a:pPr lvl="1"/>
            <a:r>
              <a:rPr lang="en-US" i="1" dirty="0"/>
              <a:t>The task is simple. Given two sentences – A and B, is B the actual next sentence that comes after A in the corpus, or just a random sentence?</a:t>
            </a:r>
            <a:endParaRPr lang="en-US" dirty="0"/>
          </a:p>
        </p:txBody>
      </p:sp>
      <p:sp>
        <p:nvSpPr>
          <p:cNvPr id="4" name="Date Placeholder 3">
            <a:extLst>
              <a:ext uri="{FF2B5EF4-FFF2-40B4-BE49-F238E27FC236}">
                <a16:creationId xmlns:a16="http://schemas.microsoft.com/office/drawing/2014/main" id="{296597F3-6B79-D049-9C0C-AB53593ACD5C}"/>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F3BD21A7-1F00-864B-B9E2-85914B2F39A0}"/>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7BA15CE3-E017-E14D-890C-695582EC1F7D}"/>
              </a:ext>
            </a:extLst>
          </p:cNvPr>
          <p:cNvSpPr>
            <a:spLocks noGrp="1"/>
          </p:cNvSpPr>
          <p:nvPr>
            <p:ph type="sldNum" sz="quarter" idx="12"/>
          </p:nvPr>
        </p:nvSpPr>
        <p:spPr/>
        <p:txBody>
          <a:bodyPr/>
          <a:lstStyle/>
          <a:p>
            <a:pPr>
              <a:defRPr/>
            </a:pPr>
            <a:fld id="{5D7239ED-A247-3F49-9595-68E607AFDC4C}" type="slidenum">
              <a:rPr lang="en-US" smtClean="0"/>
              <a:pPr>
                <a:defRPr/>
              </a:pPr>
              <a:t>59</a:t>
            </a:fld>
            <a:endParaRPr lang="en-US" dirty="0"/>
          </a:p>
        </p:txBody>
      </p:sp>
    </p:spTree>
    <p:extLst>
      <p:ext uri="{BB962C8B-B14F-4D97-AF65-F5344CB8AC3E}">
        <p14:creationId xmlns:p14="http://schemas.microsoft.com/office/powerpoint/2010/main" val="275715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F7C3-B700-6942-96D7-53C28F34DB25}"/>
              </a:ext>
            </a:extLst>
          </p:cNvPr>
          <p:cNvSpPr>
            <a:spLocks noGrp="1"/>
          </p:cNvSpPr>
          <p:nvPr>
            <p:ph type="title"/>
          </p:nvPr>
        </p:nvSpPr>
        <p:spPr/>
        <p:txBody>
          <a:bodyPr/>
          <a:lstStyle/>
          <a:p>
            <a:r>
              <a:rPr lang="en-US" dirty="0"/>
              <a:t>Example: Sentiment analysis</a:t>
            </a:r>
          </a:p>
        </p:txBody>
      </p:sp>
      <p:sp>
        <p:nvSpPr>
          <p:cNvPr id="4" name="Date Placeholder 3">
            <a:extLst>
              <a:ext uri="{FF2B5EF4-FFF2-40B4-BE49-F238E27FC236}">
                <a16:creationId xmlns:a16="http://schemas.microsoft.com/office/drawing/2014/main" id="{A59083BD-2DBE-194B-AC4F-6F8CDB9B183F}"/>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8AA8EA7E-7F3F-7D49-8DD7-C9F74E607EEA}"/>
              </a:ext>
            </a:extLst>
          </p:cNvPr>
          <p:cNvSpPr>
            <a:spLocks noGrp="1"/>
          </p:cNvSpPr>
          <p:nvPr>
            <p:ph type="sldNum" sz="quarter" idx="12"/>
          </p:nvPr>
        </p:nvSpPr>
        <p:spPr/>
        <p:txBody>
          <a:bodyPr/>
          <a:lstStyle/>
          <a:p>
            <a:pPr>
              <a:defRPr/>
            </a:pPr>
            <a:fld id="{5D7239ED-A247-3F49-9595-68E607AFDC4C}" type="slidenum">
              <a:rPr lang="en-US" smtClean="0"/>
              <a:pPr>
                <a:defRPr/>
              </a:pPr>
              <a:t>6</a:t>
            </a:fld>
            <a:endParaRPr lang="en-US" dirty="0"/>
          </a:p>
        </p:txBody>
      </p:sp>
      <p:pic>
        <p:nvPicPr>
          <p:cNvPr id="6" name="Picture 5">
            <a:extLst>
              <a:ext uri="{FF2B5EF4-FFF2-40B4-BE49-F238E27FC236}">
                <a16:creationId xmlns:a16="http://schemas.microsoft.com/office/drawing/2014/main" id="{770D03AB-44EB-434A-AD38-6B14CFD83770}"/>
              </a:ext>
            </a:extLst>
          </p:cNvPr>
          <p:cNvPicPr>
            <a:picLocks noChangeAspect="1"/>
          </p:cNvPicPr>
          <p:nvPr/>
        </p:nvPicPr>
        <p:blipFill>
          <a:blip r:embed="rId2"/>
          <a:stretch>
            <a:fillRect/>
          </a:stretch>
        </p:blipFill>
        <p:spPr>
          <a:xfrm>
            <a:off x="693423" y="1354605"/>
            <a:ext cx="7938721" cy="2771900"/>
          </a:xfrm>
          <a:prstGeom prst="rect">
            <a:avLst/>
          </a:prstGeom>
        </p:spPr>
      </p:pic>
      <p:pic>
        <p:nvPicPr>
          <p:cNvPr id="7" name="Picture 6">
            <a:extLst>
              <a:ext uri="{FF2B5EF4-FFF2-40B4-BE49-F238E27FC236}">
                <a16:creationId xmlns:a16="http://schemas.microsoft.com/office/drawing/2014/main" id="{43936226-B0CD-FA4A-AEB6-DB76C8433AB8}"/>
              </a:ext>
            </a:extLst>
          </p:cNvPr>
          <p:cNvPicPr>
            <a:picLocks noChangeAspect="1"/>
          </p:cNvPicPr>
          <p:nvPr/>
        </p:nvPicPr>
        <p:blipFill>
          <a:blip r:embed="rId3"/>
          <a:stretch>
            <a:fillRect/>
          </a:stretch>
        </p:blipFill>
        <p:spPr>
          <a:xfrm>
            <a:off x="693423" y="3875606"/>
            <a:ext cx="5680075" cy="2926800"/>
          </a:xfrm>
          <a:prstGeom prst="rect">
            <a:avLst/>
          </a:prstGeom>
        </p:spPr>
      </p:pic>
      <p:sp>
        <p:nvSpPr>
          <p:cNvPr id="8" name="Footer Placeholder 7">
            <a:extLst>
              <a:ext uri="{FF2B5EF4-FFF2-40B4-BE49-F238E27FC236}">
                <a16:creationId xmlns:a16="http://schemas.microsoft.com/office/drawing/2014/main" id="{2EAEFBB1-83F0-F34D-8779-7C5D535AE7E0}"/>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705784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5D84-1A55-ED42-B109-8F9F0BA5D0A6}"/>
              </a:ext>
            </a:extLst>
          </p:cNvPr>
          <p:cNvSpPr>
            <a:spLocks noGrp="1"/>
          </p:cNvSpPr>
          <p:nvPr>
            <p:ph type="title"/>
          </p:nvPr>
        </p:nvSpPr>
        <p:spPr/>
        <p:txBody>
          <a:bodyPr/>
          <a:lstStyle/>
          <a:p>
            <a:r>
              <a:rPr lang="en-US" dirty="0"/>
              <a:t>MLM								NSP</a:t>
            </a:r>
          </a:p>
        </p:txBody>
      </p:sp>
      <p:sp>
        <p:nvSpPr>
          <p:cNvPr id="3" name="Content Placeholder 2">
            <a:extLst>
              <a:ext uri="{FF2B5EF4-FFF2-40B4-BE49-F238E27FC236}">
                <a16:creationId xmlns:a16="http://schemas.microsoft.com/office/drawing/2014/main" id="{901FAD8A-A9C4-0140-AE68-19BDA8F408D3}"/>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FCB2B87-375D-0E42-A968-914A132CD32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40F58159-8CB5-1C4E-BF2F-676E126DF26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7200F44-4318-B944-8F21-5D874BDB25C3}"/>
              </a:ext>
            </a:extLst>
          </p:cNvPr>
          <p:cNvSpPr>
            <a:spLocks noGrp="1"/>
          </p:cNvSpPr>
          <p:nvPr>
            <p:ph type="sldNum" sz="quarter" idx="12"/>
          </p:nvPr>
        </p:nvSpPr>
        <p:spPr/>
        <p:txBody>
          <a:bodyPr/>
          <a:lstStyle/>
          <a:p>
            <a:pPr>
              <a:defRPr/>
            </a:pPr>
            <a:fld id="{5D7239ED-A247-3F49-9595-68E607AFDC4C}" type="slidenum">
              <a:rPr lang="en-US" smtClean="0"/>
              <a:pPr>
                <a:defRPr/>
              </a:pPr>
              <a:t>60</a:t>
            </a:fld>
            <a:endParaRPr lang="en-US" dirty="0"/>
          </a:p>
        </p:txBody>
      </p:sp>
      <p:pic>
        <p:nvPicPr>
          <p:cNvPr id="7" name="Picture 6">
            <a:extLst>
              <a:ext uri="{FF2B5EF4-FFF2-40B4-BE49-F238E27FC236}">
                <a16:creationId xmlns:a16="http://schemas.microsoft.com/office/drawing/2014/main" id="{B610923C-48F5-284D-BF05-82802C73FAB9}"/>
              </a:ext>
            </a:extLst>
          </p:cNvPr>
          <p:cNvPicPr>
            <a:picLocks noChangeAspect="1"/>
          </p:cNvPicPr>
          <p:nvPr/>
        </p:nvPicPr>
        <p:blipFill>
          <a:blip r:embed="rId2"/>
          <a:stretch>
            <a:fillRect/>
          </a:stretch>
        </p:blipFill>
        <p:spPr>
          <a:xfrm>
            <a:off x="0" y="1408175"/>
            <a:ext cx="6223000" cy="4344033"/>
          </a:xfrm>
          <a:prstGeom prst="rect">
            <a:avLst/>
          </a:prstGeom>
        </p:spPr>
      </p:pic>
      <p:pic>
        <p:nvPicPr>
          <p:cNvPr id="8" name="Picture 7">
            <a:extLst>
              <a:ext uri="{FF2B5EF4-FFF2-40B4-BE49-F238E27FC236}">
                <a16:creationId xmlns:a16="http://schemas.microsoft.com/office/drawing/2014/main" id="{807BBE5B-B583-B54D-9CAF-7FF486D247E0}"/>
              </a:ext>
            </a:extLst>
          </p:cNvPr>
          <p:cNvPicPr>
            <a:picLocks noChangeAspect="1"/>
          </p:cNvPicPr>
          <p:nvPr/>
        </p:nvPicPr>
        <p:blipFill>
          <a:blip r:embed="rId3"/>
          <a:stretch>
            <a:fillRect/>
          </a:stretch>
        </p:blipFill>
        <p:spPr>
          <a:xfrm>
            <a:off x="6251641" y="2700526"/>
            <a:ext cx="5699059" cy="2237234"/>
          </a:xfrm>
          <a:prstGeom prst="rect">
            <a:avLst/>
          </a:prstGeom>
        </p:spPr>
      </p:pic>
    </p:spTree>
    <p:extLst>
      <p:ext uri="{BB962C8B-B14F-4D97-AF65-F5344CB8AC3E}">
        <p14:creationId xmlns:p14="http://schemas.microsoft.com/office/powerpoint/2010/main" val="2106121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6334-D48D-AE47-B3B6-B0F227E7F66E}"/>
              </a:ext>
            </a:extLst>
          </p:cNvPr>
          <p:cNvSpPr>
            <a:spLocks noGrp="1"/>
          </p:cNvSpPr>
          <p:nvPr>
            <p:ph type="title"/>
          </p:nvPr>
        </p:nvSpPr>
        <p:spPr/>
        <p:txBody>
          <a:bodyPr>
            <a:normAutofit/>
          </a:bodyPr>
          <a:lstStyle/>
          <a:p>
            <a:r>
              <a:rPr lang="en-US" b="1" dirty="0"/>
              <a:t>How to use BERT (Fine-tuning)</a:t>
            </a:r>
            <a:endParaRPr lang="en-US" dirty="0"/>
          </a:p>
        </p:txBody>
      </p:sp>
      <p:sp>
        <p:nvSpPr>
          <p:cNvPr id="3" name="Content Placeholder 2">
            <a:extLst>
              <a:ext uri="{FF2B5EF4-FFF2-40B4-BE49-F238E27FC236}">
                <a16:creationId xmlns:a16="http://schemas.microsoft.com/office/drawing/2014/main" id="{AD59FA51-4153-1441-83F6-F5C833692AF5}"/>
              </a:ext>
            </a:extLst>
          </p:cNvPr>
          <p:cNvSpPr>
            <a:spLocks noGrp="1"/>
          </p:cNvSpPr>
          <p:nvPr>
            <p:ph idx="1"/>
          </p:nvPr>
        </p:nvSpPr>
        <p:spPr/>
        <p:txBody>
          <a:bodyPr/>
          <a:lstStyle/>
          <a:p>
            <a:r>
              <a:rPr lang="en-US" dirty="0"/>
              <a:t>Using BERT for a specific task is relatively straightforward:</a:t>
            </a:r>
          </a:p>
          <a:p>
            <a:r>
              <a:rPr lang="en-US" dirty="0"/>
              <a:t>BERT can be used for a wide variety of language tasks, while only adding a small layer to the core model:</a:t>
            </a:r>
          </a:p>
          <a:p>
            <a:pPr lvl="1"/>
            <a:r>
              <a:rPr lang="en-US" dirty="0"/>
              <a:t>Classification tasks such as sentiment analysis are done similarly to Next Sentence classification, by adding a classification layer on top of the Transformer output for the [CLS] token.</a:t>
            </a:r>
          </a:p>
          <a:p>
            <a:pPr lvl="1"/>
            <a:r>
              <a:rPr lang="en-US" dirty="0"/>
              <a:t>In Question Answering tasks (e.g. </a:t>
            </a:r>
            <a:r>
              <a:rPr lang="en-US" dirty="0" err="1"/>
              <a:t>SQuAD</a:t>
            </a:r>
            <a:r>
              <a:rPr lang="en-US" dirty="0"/>
              <a:t> v1.1), the software receives a question regarding a text sequence and is required to mark the answer in the sequence. Using BERT, a Q&amp;A model can be trained by learning two extra vectors that mark the beginning and the end of the answer.</a:t>
            </a:r>
          </a:p>
          <a:p>
            <a:pPr lvl="1"/>
            <a:r>
              <a:rPr lang="en-US" dirty="0"/>
              <a:t>In Named Entity Recognition (NER), the software receives a text sequence and is required to mark the various types of entities (Person, Organization, Date, </a:t>
            </a:r>
            <a:r>
              <a:rPr lang="en-US" dirty="0" err="1"/>
              <a:t>etc</a:t>
            </a:r>
            <a:r>
              <a:rPr lang="en-US" dirty="0"/>
              <a:t>) that appear in the text. Using BERT, a NER model can be trained by feeding the output vector of each token into a classification layer that predicts the NER label.</a:t>
            </a:r>
          </a:p>
          <a:p>
            <a:endParaRPr lang="en-US" dirty="0"/>
          </a:p>
        </p:txBody>
      </p:sp>
      <p:sp>
        <p:nvSpPr>
          <p:cNvPr id="4" name="Date Placeholder 3">
            <a:extLst>
              <a:ext uri="{FF2B5EF4-FFF2-40B4-BE49-F238E27FC236}">
                <a16:creationId xmlns:a16="http://schemas.microsoft.com/office/drawing/2014/main" id="{116A71BA-E404-AD43-A58E-D0CE4E49F7B7}"/>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A62BD18E-5691-EF42-8A07-C71C81F8C766}"/>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FE87A04-7469-C649-83A8-514C8B332BF7}"/>
              </a:ext>
            </a:extLst>
          </p:cNvPr>
          <p:cNvSpPr>
            <a:spLocks noGrp="1"/>
          </p:cNvSpPr>
          <p:nvPr>
            <p:ph type="sldNum" sz="quarter" idx="12"/>
          </p:nvPr>
        </p:nvSpPr>
        <p:spPr/>
        <p:txBody>
          <a:bodyPr/>
          <a:lstStyle/>
          <a:p>
            <a:pPr>
              <a:defRPr/>
            </a:pPr>
            <a:fld id="{5D7239ED-A247-3F49-9595-68E607AFDC4C}" type="slidenum">
              <a:rPr lang="en-US" smtClean="0"/>
              <a:pPr>
                <a:defRPr/>
              </a:pPr>
              <a:t>61</a:t>
            </a:fld>
            <a:endParaRPr lang="en-US" dirty="0"/>
          </a:p>
        </p:txBody>
      </p:sp>
    </p:spTree>
    <p:extLst>
      <p:ext uri="{BB962C8B-B14F-4D97-AF65-F5344CB8AC3E}">
        <p14:creationId xmlns:p14="http://schemas.microsoft.com/office/powerpoint/2010/main" val="3922523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8C22-9A70-C145-9A39-61E4047140D9}"/>
              </a:ext>
            </a:extLst>
          </p:cNvPr>
          <p:cNvSpPr>
            <a:spLocks noGrp="1"/>
          </p:cNvSpPr>
          <p:nvPr>
            <p:ph type="title"/>
          </p:nvPr>
        </p:nvSpPr>
        <p:spPr/>
        <p:txBody>
          <a:bodyPr>
            <a:normAutofit/>
          </a:bodyPr>
          <a:lstStyle/>
          <a:p>
            <a:r>
              <a:rPr lang="en-US" b="1" dirty="0"/>
              <a:t>Installing BERT-As-Service</a:t>
            </a:r>
            <a:endParaRPr lang="en-US" dirty="0"/>
          </a:p>
        </p:txBody>
      </p:sp>
      <p:sp>
        <p:nvSpPr>
          <p:cNvPr id="3" name="Content Placeholder 2">
            <a:extLst>
              <a:ext uri="{FF2B5EF4-FFF2-40B4-BE49-F238E27FC236}">
                <a16:creationId xmlns:a16="http://schemas.microsoft.com/office/drawing/2014/main" id="{8BC6BFCB-1921-6342-8847-A3B1E1009D72}"/>
              </a:ext>
            </a:extLst>
          </p:cNvPr>
          <p:cNvSpPr>
            <a:spLocks noGrp="1"/>
          </p:cNvSpPr>
          <p:nvPr>
            <p:ph idx="1"/>
          </p:nvPr>
        </p:nvSpPr>
        <p:spPr/>
        <p:txBody>
          <a:bodyPr/>
          <a:lstStyle/>
          <a:p>
            <a:r>
              <a:rPr lang="en-US" dirty="0"/>
              <a:t>This link can help you with BERT</a:t>
            </a:r>
          </a:p>
          <a:p>
            <a:r>
              <a:rPr lang="en-US" dirty="0">
                <a:hlinkClick r:id="rId2"/>
              </a:rPr>
              <a:t>https://github.com/hanxiao/bert-as-service</a:t>
            </a:r>
            <a:endParaRPr lang="en-US" dirty="0"/>
          </a:p>
          <a:p>
            <a:r>
              <a:rPr lang="en-US" dirty="0">
                <a:hlinkClick r:id="rId3"/>
              </a:rPr>
              <a:t>https://www.analyticsvidhya.com/blog/2019/09/demystifying-bert-groundbreaking-nlp-framework/</a:t>
            </a:r>
            <a:endParaRPr lang="en-US" dirty="0"/>
          </a:p>
          <a:p>
            <a:r>
              <a:rPr lang="en-US" dirty="0"/>
              <a:t>BERT-As-Service works in a simple way. It creates a BERT server which we can access using the Python code in our notebook. Every time we send it a sentence as a list, it will send the embeddings for all the sentences.</a:t>
            </a:r>
          </a:p>
          <a:p>
            <a:r>
              <a:rPr lang="en-US" dirty="0"/>
              <a:t>We can install the server and client via pip. They can be installed separately or even on </a:t>
            </a:r>
            <a:r>
              <a:rPr lang="en-US" i="1" dirty="0"/>
              <a:t>different</a:t>
            </a:r>
            <a:r>
              <a:rPr lang="en-US" dirty="0"/>
              <a:t> machines:</a:t>
            </a:r>
          </a:p>
          <a:p>
            <a:r>
              <a:rPr lang="en-US" b="1" i="1" dirty="0"/>
              <a:t>Also, since running BERT is a GPU intensive task, I’d suggest installing the </a:t>
            </a:r>
            <a:r>
              <a:rPr lang="en-US" b="1" i="1" dirty="0" err="1"/>
              <a:t>bert</a:t>
            </a:r>
            <a:r>
              <a:rPr lang="en-US" b="1" i="1" dirty="0"/>
              <a:t>-serving-server on a cloud-based GPU or some other machine that has high compute capacity.</a:t>
            </a:r>
            <a:endParaRPr lang="en-US" dirty="0"/>
          </a:p>
          <a:p>
            <a:endParaRPr lang="en-US" dirty="0"/>
          </a:p>
        </p:txBody>
      </p:sp>
      <p:sp>
        <p:nvSpPr>
          <p:cNvPr id="4" name="Date Placeholder 3">
            <a:extLst>
              <a:ext uri="{FF2B5EF4-FFF2-40B4-BE49-F238E27FC236}">
                <a16:creationId xmlns:a16="http://schemas.microsoft.com/office/drawing/2014/main" id="{4AD448E7-F161-364C-93A2-A75D63BAE07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6FDC0DF-F6FE-8A43-B5C4-92C337E3ABD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3BBE2E1B-042D-F74F-8A42-114D4CB15282}"/>
              </a:ext>
            </a:extLst>
          </p:cNvPr>
          <p:cNvSpPr>
            <a:spLocks noGrp="1"/>
          </p:cNvSpPr>
          <p:nvPr>
            <p:ph type="sldNum" sz="quarter" idx="12"/>
          </p:nvPr>
        </p:nvSpPr>
        <p:spPr/>
        <p:txBody>
          <a:bodyPr/>
          <a:lstStyle/>
          <a:p>
            <a:pPr>
              <a:defRPr/>
            </a:pPr>
            <a:fld id="{5D7239ED-A247-3F49-9595-68E607AFDC4C}" type="slidenum">
              <a:rPr lang="en-US" smtClean="0"/>
              <a:pPr>
                <a:defRPr/>
              </a:pPr>
              <a:t>62</a:t>
            </a:fld>
            <a:endParaRPr lang="en-US" dirty="0"/>
          </a:p>
        </p:txBody>
      </p:sp>
    </p:spTree>
    <p:extLst>
      <p:ext uri="{BB962C8B-B14F-4D97-AF65-F5344CB8AC3E}">
        <p14:creationId xmlns:p14="http://schemas.microsoft.com/office/powerpoint/2010/main" val="2873697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E52B-42B5-FB46-AB09-05F73F8C2BBD}"/>
              </a:ext>
            </a:extLst>
          </p:cNvPr>
          <p:cNvSpPr>
            <a:spLocks noGrp="1"/>
          </p:cNvSpPr>
          <p:nvPr>
            <p:ph type="title"/>
          </p:nvPr>
        </p:nvSpPr>
        <p:spPr/>
        <p:txBody>
          <a:bodyPr>
            <a:normAutofit fontScale="90000"/>
          </a:bodyPr>
          <a:lstStyle/>
          <a:p>
            <a:r>
              <a:rPr lang="en-US" b="1" dirty="0"/>
              <a:t>Problem Statement: Classifying Hate Speech on Twitter</a:t>
            </a:r>
            <a:endParaRPr lang="en-US" dirty="0"/>
          </a:p>
        </p:txBody>
      </p:sp>
      <p:sp>
        <p:nvSpPr>
          <p:cNvPr id="3" name="Content Placeholder 2">
            <a:extLst>
              <a:ext uri="{FF2B5EF4-FFF2-40B4-BE49-F238E27FC236}">
                <a16:creationId xmlns:a16="http://schemas.microsoft.com/office/drawing/2014/main" id="{4BBEE73E-9312-884E-A0CD-37DB9E87CD2C}"/>
              </a:ext>
            </a:extLst>
          </p:cNvPr>
          <p:cNvSpPr>
            <a:spLocks noGrp="1"/>
          </p:cNvSpPr>
          <p:nvPr>
            <p:ph idx="1"/>
          </p:nvPr>
        </p:nvSpPr>
        <p:spPr/>
        <p:txBody>
          <a:bodyPr/>
          <a:lstStyle/>
          <a:p>
            <a:r>
              <a:rPr lang="en-US" i="1" dirty="0"/>
              <a:t>We will use BERT to extract embeddings from each tweet in the dataset and then use these embeddings to train a text classification model.</a:t>
            </a:r>
            <a:endParaRPr lang="en-US" dirty="0"/>
          </a:p>
        </p:txBody>
      </p:sp>
      <p:sp>
        <p:nvSpPr>
          <p:cNvPr id="4" name="Date Placeholder 3">
            <a:extLst>
              <a:ext uri="{FF2B5EF4-FFF2-40B4-BE49-F238E27FC236}">
                <a16:creationId xmlns:a16="http://schemas.microsoft.com/office/drawing/2014/main" id="{529863A0-3382-1541-88B2-D544D3E9B185}"/>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6AD234F-9AE5-7F4A-8BD5-615807A894C6}"/>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28FDB83-902B-294A-86FE-C6C355854B5B}"/>
              </a:ext>
            </a:extLst>
          </p:cNvPr>
          <p:cNvSpPr>
            <a:spLocks noGrp="1"/>
          </p:cNvSpPr>
          <p:nvPr>
            <p:ph type="sldNum" sz="quarter" idx="12"/>
          </p:nvPr>
        </p:nvSpPr>
        <p:spPr/>
        <p:txBody>
          <a:bodyPr/>
          <a:lstStyle/>
          <a:p>
            <a:pPr>
              <a:defRPr/>
            </a:pPr>
            <a:fld id="{5D7239ED-A247-3F49-9595-68E607AFDC4C}" type="slidenum">
              <a:rPr lang="en-US" smtClean="0"/>
              <a:pPr>
                <a:defRPr/>
              </a:pPr>
              <a:t>63</a:t>
            </a:fld>
            <a:endParaRPr lang="en-US" dirty="0"/>
          </a:p>
        </p:txBody>
      </p:sp>
      <p:pic>
        <p:nvPicPr>
          <p:cNvPr id="7" name="Picture 6">
            <a:extLst>
              <a:ext uri="{FF2B5EF4-FFF2-40B4-BE49-F238E27FC236}">
                <a16:creationId xmlns:a16="http://schemas.microsoft.com/office/drawing/2014/main" id="{5EFE73F9-A08B-524E-B20B-C52E48EE9979}"/>
              </a:ext>
            </a:extLst>
          </p:cNvPr>
          <p:cNvPicPr>
            <a:picLocks noChangeAspect="1"/>
          </p:cNvPicPr>
          <p:nvPr/>
        </p:nvPicPr>
        <p:blipFill>
          <a:blip r:embed="rId2"/>
          <a:stretch>
            <a:fillRect/>
          </a:stretch>
        </p:blipFill>
        <p:spPr>
          <a:xfrm>
            <a:off x="730250" y="2724150"/>
            <a:ext cx="9817100" cy="2679700"/>
          </a:xfrm>
          <a:prstGeom prst="rect">
            <a:avLst/>
          </a:prstGeom>
        </p:spPr>
      </p:pic>
      <p:sp>
        <p:nvSpPr>
          <p:cNvPr id="8" name="Rectangle 7">
            <a:extLst>
              <a:ext uri="{FF2B5EF4-FFF2-40B4-BE49-F238E27FC236}">
                <a16:creationId xmlns:a16="http://schemas.microsoft.com/office/drawing/2014/main" id="{675ACC08-022D-A748-B400-72CB71D67B36}"/>
              </a:ext>
            </a:extLst>
          </p:cNvPr>
          <p:cNvSpPr/>
          <p:nvPr/>
        </p:nvSpPr>
        <p:spPr>
          <a:xfrm>
            <a:off x="939800" y="5525869"/>
            <a:ext cx="6096000" cy="646331"/>
          </a:xfrm>
          <a:prstGeom prst="rect">
            <a:avLst/>
          </a:prstGeom>
        </p:spPr>
        <p:txBody>
          <a:bodyPr>
            <a:spAutoFit/>
          </a:bodyPr>
          <a:lstStyle/>
          <a:p>
            <a:r>
              <a:rPr lang="en-US" dirty="0"/>
              <a:t>https://</a:t>
            </a:r>
            <a:r>
              <a:rPr lang="en-US" dirty="0" err="1"/>
              <a:t>www.analyticsvidhya.com</a:t>
            </a:r>
            <a:r>
              <a:rPr lang="en-US" dirty="0"/>
              <a:t>/blog/2019/09/demystifying-</a:t>
            </a:r>
            <a:r>
              <a:rPr lang="en-US" dirty="0" err="1"/>
              <a:t>bert</a:t>
            </a:r>
            <a:r>
              <a:rPr lang="en-US" dirty="0"/>
              <a:t>-groundbreaking-</a:t>
            </a:r>
            <a:r>
              <a:rPr lang="en-US" dirty="0" err="1"/>
              <a:t>nlp</a:t>
            </a:r>
            <a:r>
              <a:rPr lang="en-US" dirty="0"/>
              <a:t>-framework/</a:t>
            </a:r>
          </a:p>
        </p:txBody>
      </p:sp>
    </p:spTree>
    <p:extLst>
      <p:ext uri="{BB962C8B-B14F-4D97-AF65-F5344CB8AC3E}">
        <p14:creationId xmlns:p14="http://schemas.microsoft.com/office/powerpoint/2010/main" val="1360002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46FE-B9CD-4341-8D1D-781C2E779976}"/>
              </a:ext>
            </a:extLst>
          </p:cNvPr>
          <p:cNvSpPr>
            <a:spLocks noGrp="1"/>
          </p:cNvSpPr>
          <p:nvPr>
            <p:ph type="title"/>
          </p:nvPr>
        </p:nvSpPr>
        <p:spPr/>
        <p:txBody>
          <a:bodyPr/>
          <a:lstStyle/>
          <a:p>
            <a:r>
              <a:rPr lang="en-US"/>
              <a:t>What’s </a:t>
            </a:r>
            <a:r>
              <a:rPr lang="en-US" dirty="0"/>
              <a:t>next?</a:t>
            </a:r>
          </a:p>
        </p:txBody>
      </p:sp>
      <p:sp>
        <p:nvSpPr>
          <p:cNvPr id="3" name="Content Placeholder 2">
            <a:extLst>
              <a:ext uri="{FF2B5EF4-FFF2-40B4-BE49-F238E27FC236}">
                <a16:creationId xmlns:a16="http://schemas.microsoft.com/office/drawing/2014/main" id="{CD8C0EA5-8514-B04C-A493-FEF569B3C7AB}"/>
              </a:ext>
            </a:extLst>
          </p:cNvPr>
          <p:cNvSpPr>
            <a:spLocks noGrp="1"/>
          </p:cNvSpPr>
          <p:nvPr>
            <p:ph idx="1"/>
          </p:nvPr>
        </p:nvSpPr>
        <p:spPr/>
        <p:txBody>
          <a:bodyPr/>
          <a:lstStyle/>
          <a:p>
            <a:r>
              <a:rPr lang="en-US" dirty="0"/>
              <a:t>Many of these projects outperformed BERT on multiple NLP tasks. Some of the most interesting developments were </a:t>
            </a:r>
            <a:r>
              <a:rPr lang="en-US" dirty="0" err="1"/>
              <a:t>RoBERTa</a:t>
            </a:r>
            <a:r>
              <a:rPr lang="en-US" dirty="0"/>
              <a:t>, which was Facebook AI’s improvement over BERT and </a:t>
            </a:r>
            <a:r>
              <a:rPr lang="en-US" dirty="0" err="1"/>
              <a:t>DistilBERT</a:t>
            </a:r>
            <a:r>
              <a:rPr lang="en-US" dirty="0"/>
              <a:t>, which is a compact and faster version of BERT.</a:t>
            </a:r>
          </a:p>
          <a:p>
            <a:endParaRPr lang="en-US" dirty="0"/>
          </a:p>
          <a:p>
            <a:r>
              <a:rPr lang="en-US" dirty="0"/>
              <a:t>Introduced at Facebook, </a:t>
            </a:r>
            <a:r>
              <a:rPr lang="en-US" dirty="0">
                <a:solidFill>
                  <a:srgbClr val="FF0000"/>
                </a:solidFill>
              </a:rPr>
              <a:t>R</a:t>
            </a:r>
            <a:r>
              <a:rPr lang="en-US" dirty="0"/>
              <a:t>obustly </a:t>
            </a:r>
            <a:r>
              <a:rPr lang="en-US" dirty="0">
                <a:solidFill>
                  <a:srgbClr val="FF0000"/>
                </a:solidFill>
              </a:rPr>
              <a:t>o</a:t>
            </a:r>
            <a:r>
              <a:rPr lang="en-US" dirty="0"/>
              <a:t>ptimized </a:t>
            </a:r>
            <a:r>
              <a:rPr lang="en-US" dirty="0">
                <a:solidFill>
                  <a:srgbClr val="FF0000"/>
                </a:solidFill>
              </a:rPr>
              <a:t>BERT</a:t>
            </a:r>
            <a:r>
              <a:rPr lang="en-US" dirty="0"/>
              <a:t> </a:t>
            </a:r>
            <a:r>
              <a:rPr lang="en-US" dirty="0">
                <a:solidFill>
                  <a:srgbClr val="FF0000"/>
                </a:solidFill>
              </a:rPr>
              <a:t>a</a:t>
            </a:r>
            <a:r>
              <a:rPr lang="en-US" dirty="0"/>
              <a:t>pproach </a:t>
            </a:r>
            <a:r>
              <a:rPr lang="en-US" dirty="0" err="1"/>
              <a:t>RoBERTa</a:t>
            </a:r>
            <a:r>
              <a:rPr lang="en-US" dirty="0"/>
              <a:t>, is a retraining of BERT with improved training methodology, 1000% more data and compute power.</a:t>
            </a:r>
          </a:p>
          <a:p>
            <a:endParaRPr lang="en-US" dirty="0"/>
          </a:p>
          <a:p>
            <a:r>
              <a:rPr lang="en-US" dirty="0"/>
              <a:t>You can read more about these amazing developments </a:t>
            </a:r>
            <a:r>
              <a:rPr lang="en-US" u="sng" dirty="0">
                <a:hlinkClick r:id="rId2"/>
              </a:rPr>
              <a:t>regarding State-of-the-Art NLP in this article</a:t>
            </a:r>
            <a:r>
              <a:rPr lang="en-US" dirty="0"/>
              <a:t>.</a:t>
            </a:r>
          </a:p>
          <a:p>
            <a:endParaRPr lang="en-US" dirty="0"/>
          </a:p>
          <a:p>
            <a:r>
              <a:rPr lang="en-US" dirty="0"/>
              <a:t>https://</a:t>
            </a:r>
            <a:r>
              <a:rPr lang="en-US" dirty="0" err="1"/>
              <a:t>www.analyticsvidhya.com</a:t>
            </a:r>
            <a:r>
              <a:rPr lang="en-US" dirty="0"/>
              <a:t>/blog/2019/08/complete-list-important-frameworks-</a:t>
            </a:r>
            <a:r>
              <a:rPr lang="en-US" dirty="0" err="1"/>
              <a:t>nlp</a:t>
            </a:r>
            <a:r>
              <a:rPr lang="en-US" dirty="0"/>
              <a:t>/?</a:t>
            </a:r>
            <a:r>
              <a:rPr lang="en-US" dirty="0" err="1"/>
              <a:t>utm_source</a:t>
            </a:r>
            <a:r>
              <a:rPr lang="en-US" dirty="0"/>
              <a:t>=</a:t>
            </a:r>
            <a:r>
              <a:rPr lang="en-US" dirty="0" err="1"/>
              <a:t>blog&amp;utm_medium</a:t>
            </a:r>
            <a:r>
              <a:rPr lang="en-US" dirty="0"/>
              <a:t>=demystifying-</a:t>
            </a:r>
            <a:r>
              <a:rPr lang="en-US" dirty="0" err="1"/>
              <a:t>bert</a:t>
            </a:r>
            <a:r>
              <a:rPr lang="en-US" dirty="0"/>
              <a:t>-groundbreaking-</a:t>
            </a:r>
            <a:r>
              <a:rPr lang="en-US" dirty="0" err="1"/>
              <a:t>nlp</a:t>
            </a:r>
            <a:r>
              <a:rPr lang="en-US" dirty="0"/>
              <a:t>-framework</a:t>
            </a:r>
          </a:p>
        </p:txBody>
      </p:sp>
      <p:sp>
        <p:nvSpPr>
          <p:cNvPr id="4" name="Date Placeholder 3">
            <a:extLst>
              <a:ext uri="{FF2B5EF4-FFF2-40B4-BE49-F238E27FC236}">
                <a16:creationId xmlns:a16="http://schemas.microsoft.com/office/drawing/2014/main" id="{7AF20042-C8F7-944A-AC02-041212D2AF8C}"/>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234BF01-FE33-A845-AF51-7B6F66E7BA4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506BE43-4A4E-9C4E-8BA1-ADE103A70058}"/>
              </a:ext>
            </a:extLst>
          </p:cNvPr>
          <p:cNvSpPr>
            <a:spLocks noGrp="1"/>
          </p:cNvSpPr>
          <p:nvPr>
            <p:ph type="sldNum" sz="quarter" idx="12"/>
          </p:nvPr>
        </p:nvSpPr>
        <p:spPr/>
        <p:txBody>
          <a:bodyPr/>
          <a:lstStyle/>
          <a:p>
            <a:pPr>
              <a:defRPr/>
            </a:pPr>
            <a:fld id="{5D7239ED-A247-3F49-9595-68E607AFDC4C}" type="slidenum">
              <a:rPr lang="en-US" smtClean="0"/>
              <a:pPr>
                <a:defRPr/>
              </a:pPr>
              <a:t>64</a:t>
            </a:fld>
            <a:endParaRPr lang="en-US" dirty="0"/>
          </a:p>
        </p:txBody>
      </p:sp>
    </p:spTree>
    <p:extLst>
      <p:ext uri="{BB962C8B-B14F-4D97-AF65-F5344CB8AC3E}">
        <p14:creationId xmlns:p14="http://schemas.microsoft.com/office/powerpoint/2010/main" val="896731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03E5-D8FC-6949-8F90-5BA11C9CB5D1}"/>
              </a:ext>
            </a:extLst>
          </p:cNvPr>
          <p:cNvSpPr>
            <a:spLocks noGrp="1"/>
          </p:cNvSpPr>
          <p:nvPr>
            <p:ph type="title"/>
          </p:nvPr>
        </p:nvSpPr>
        <p:spPr/>
        <p:txBody>
          <a:bodyPr/>
          <a:lstStyle/>
          <a:p>
            <a:r>
              <a:rPr lang="en-US" dirty="0"/>
              <a:t>Which one to use?</a:t>
            </a:r>
          </a:p>
        </p:txBody>
      </p:sp>
      <p:sp>
        <p:nvSpPr>
          <p:cNvPr id="3" name="Content Placeholder 2">
            <a:extLst>
              <a:ext uri="{FF2B5EF4-FFF2-40B4-BE49-F238E27FC236}">
                <a16:creationId xmlns:a16="http://schemas.microsoft.com/office/drawing/2014/main" id="{0F94E3B5-810D-7C43-96F6-0BB7CF513B97}"/>
              </a:ext>
            </a:extLst>
          </p:cNvPr>
          <p:cNvSpPr>
            <a:spLocks noGrp="1"/>
          </p:cNvSpPr>
          <p:nvPr>
            <p:ph idx="1"/>
          </p:nvPr>
        </p:nvSpPr>
        <p:spPr/>
        <p:txBody>
          <a:bodyPr/>
          <a:lstStyle/>
          <a:p>
            <a:r>
              <a:rPr lang="en-US" dirty="0"/>
              <a:t>Importantly, </a:t>
            </a:r>
            <a:r>
              <a:rPr lang="en-US" dirty="0" err="1"/>
              <a:t>RoBERTa</a:t>
            </a:r>
            <a:r>
              <a:rPr lang="en-US" dirty="0"/>
              <a:t> uses 160 GB of text for pre-training, including 16GB of Books Corpus and English Wikipedia used in BERT. The additional data included </a:t>
            </a:r>
            <a:r>
              <a:rPr lang="en-US" u="sng" dirty="0">
                <a:hlinkClick r:id="rId2"/>
              </a:rPr>
              <a:t>CommonCrawl News dataset </a:t>
            </a:r>
            <a:r>
              <a:rPr lang="en-US" dirty="0"/>
              <a:t>(63 million articles, 76 GB), Web text corpus (38 GB) and Stories from Common Crawl (31 GB). This coupled with whopping 1024 V100 Tesla GPU’s running for a day, led to pre-training of </a:t>
            </a:r>
            <a:r>
              <a:rPr lang="en-US" dirty="0" err="1"/>
              <a:t>RoBERTa</a:t>
            </a:r>
            <a:r>
              <a:rPr lang="en-US" dirty="0"/>
              <a:t>.</a:t>
            </a:r>
          </a:p>
          <a:p>
            <a:pPr marL="0" indent="0">
              <a:buNone/>
            </a:pPr>
            <a:endParaRPr lang="en-US" dirty="0"/>
          </a:p>
        </p:txBody>
      </p:sp>
      <p:sp>
        <p:nvSpPr>
          <p:cNvPr id="4" name="Date Placeholder 3">
            <a:extLst>
              <a:ext uri="{FF2B5EF4-FFF2-40B4-BE49-F238E27FC236}">
                <a16:creationId xmlns:a16="http://schemas.microsoft.com/office/drawing/2014/main" id="{9008C098-84CB-8543-9CDE-228EFAF1B39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B74BBA4-9DD8-2E4F-B5A1-66B8F40D0B7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41FF7760-957A-0344-BF6D-71B82D2E02DE}"/>
              </a:ext>
            </a:extLst>
          </p:cNvPr>
          <p:cNvSpPr>
            <a:spLocks noGrp="1"/>
          </p:cNvSpPr>
          <p:nvPr>
            <p:ph type="sldNum" sz="quarter" idx="12"/>
          </p:nvPr>
        </p:nvSpPr>
        <p:spPr/>
        <p:txBody>
          <a:bodyPr/>
          <a:lstStyle/>
          <a:p>
            <a:pPr>
              <a:defRPr/>
            </a:pPr>
            <a:fld id="{5D7239ED-A247-3F49-9595-68E607AFDC4C}" type="slidenum">
              <a:rPr lang="en-US" smtClean="0"/>
              <a:pPr>
                <a:defRPr/>
              </a:pPr>
              <a:t>65</a:t>
            </a:fld>
            <a:endParaRPr lang="en-US" dirty="0"/>
          </a:p>
        </p:txBody>
      </p:sp>
      <p:pic>
        <p:nvPicPr>
          <p:cNvPr id="7" name="Picture 6">
            <a:extLst>
              <a:ext uri="{FF2B5EF4-FFF2-40B4-BE49-F238E27FC236}">
                <a16:creationId xmlns:a16="http://schemas.microsoft.com/office/drawing/2014/main" id="{26088BD9-BB93-AC49-B554-C9F15A29DA16}"/>
              </a:ext>
            </a:extLst>
          </p:cNvPr>
          <p:cNvPicPr>
            <a:picLocks noChangeAspect="1"/>
          </p:cNvPicPr>
          <p:nvPr/>
        </p:nvPicPr>
        <p:blipFill>
          <a:blip r:embed="rId3"/>
          <a:stretch>
            <a:fillRect/>
          </a:stretch>
        </p:blipFill>
        <p:spPr>
          <a:xfrm>
            <a:off x="3317621" y="3138687"/>
            <a:ext cx="5380544" cy="3271587"/>
          </a:xfrm>
          <a:prstGeom prst="rect">
            <a:avLst/>
          </a:prstGeom>
        </p:spPr>
      </p:pic>
      <p:sp>
        <p:nvSpPr>
          <p:cNvPr id="8" name="Rectangle 7">
            <a:extLst>
              <a:ext uri="{FF2B5EF4-FFF2-40B4-BE49-F238E27FC236}">
                <a16:creationId xmlns:a16="http://schemas.microsoft.com/office/drawing/2014/main" id="{BDB7E192-5E76-8F49-B3F1-DBA3670A5A4A}"/>
              </a:ext>
            </a:extLst>
          </p:cNvPr>
          <p:cNvSpPr/>
          <p:nvPr/>
        </p:nvSpPr>
        <p:spPr>
          <a:xfrm>
            <a:off x="1967696" y="6510287"/>
            <a:ext cx="7454096" cy="276999"/>
          </a:xfrm>
          <a:prstGeom prst="rect">
            <a:avLst/>
          </a:prstGeom>
        </p:spPr>
        <p:txBody>
          <a:bodyPr wrap="square">
            <a:spAutoFit/>
          </a:bodyPr>
          <a:lstStyle/>
          <a:p>
            <a:r>
              <a:rPr lang="en-US" sz="1200" dirty="0"/>
              <a:t>https://</a:t>
            </a:r>
            <a:r>
              <a:rPr lang="en-US" sz="1200" dirty="0" err="1"/>
              <a:t>towardsdatascience.com</a:t>
            </a:r>
            <a:r>
              <a:rPr lang="en-US" sz="1200" dirty="0"/>
              <a:t>/bert-roberta-distilbert-xlnet-which-one-to-use-3d5ab82ba5f8</a:t>
            </a:r>
          </a:p>
        </p:txBody>
      </p:sp>
    </p:spTree>
    <p:extLst>
      <p:ext uri="{BB962C8B-B14F-4D97-AF65-F5344CB8AC3E}">
        <p14:creationId xmlns:p14="http://schemas.microsoft.com/office/powerpoint/2010/main" val="276794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AEC5-5314-B043-85AA-74FF5DE3C9D1}"/>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5A8FBBD2-2A44-B44F-BD56-7273EE1E54D2}"/>
              </a:ext>
            </a:extLst>
          </p:cNvPr>
          <p:cNvSpPr>
            <a:spLocks noGrp="1"/>
          </p:cNvSpPr>
          <p:nvPr>
            <p:ph idx="1"/>
          </p:nvPr>
        </p:nvSpPr>
        <p:spPr>
          <a:xfrm>
            <a:off x="314325" y="1465943"/>
            <a:ext cx="11387137" cy="4706257"/>
          </a:xfrm>
        </p:spPr>
        <p:txBody>
          <a:bodyPr/>
          <a:lstStyle/>
          <a:p>
            <a:r>
              <a:rPr lang="en-US" dirty="0"/>
              <a:t>Your model will use an Embedding layer as the first hidden layer. The Embedding layer is initialized with random weights and will learn an embedding for all of the words in the training dataset during training of the model.</a:t>
            </a:r>
          </a:p>
          <a:p>
            <a:endParaRPr lang="en-US" dirty="0"/>
          </a:p>
        </p:txBody>
      </p:sp>
      <p:sp>
        <p:nvSpPr>
          <p:cNvPr id="4" name="Date Placeholder 3">
            <a:extLst>
              <a:ext uri="{FF2B5EF4-FFF2-40B4-BE49-F238E27FC236}">
                <a16:creationId xmlns:a16="http://schemas.microsoft.com/office/drawing/2014/main" id="{9B604CFC-2F95-5B4E-96CB-2788462DC7F3}"/>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244D2DD1-B5B5-A04C-9630-F7A35243D01C}"/>
              </a:ext>
            </a:extLst>
          </p:cNvPr>
          <p:cNvSpPr>
            <a:spLocks noGrp="1"/>
          </p:cNvSpPr>
          <p:nvPr>
            <p:ph type="sldNum" sz="quarter" idx="12"/>
          </p:nvPr>
        </p:nvSpPr>
        <p:spPr/>
        <p:txBody>
          <a:bodyPr/>
          <a:lstStyle/>
          <a:p>
            <a:pPr>
              <a:defRPr/>
            </a:pPr>
            <a:fld id="{5D7239ED-A247-3F49-9595-68E607AFDC4C}" type="slidenum">
              <a:rPr lang="en-US" smtClean="0"/>
              <a:pPr>
                <a:defRPr/>
              </a:pPr>
              <a:t>7</a:t>
            </a:fld>
            <a:endParaRPr lang="en-US" dirty="0"/>
          </a:p>
        </p:txBody>
      </p:sp>
      <p:pic>
        <p:nvPicPr>
          <p:cNvPr id="7" name="Picture 6">
            <a:extLst>
              <a:ext uri="{FF2B5EF4-FFF2-40B4-BE49-F238E27FC236}">
                <a16:creationId xmlns:a16="http://schemas.microsoft.com/office/drawing/2014/main" id="{3A029E3F-9C1B-D74C-8CC4-1E14AB745954}"/>
              </a:ext>
            </a:extLst>
          </p:cNvPr>
          <p:cNvPicPr>
            <a:picLocks noChangeAspect="1"/>
          </p:cNvPicPr>
          <p:nvPr/>
        </p:nvPicPr>
        <p:blipFill>
          <a:blip r:embed="rId2"/>
          <a:stretch>
            <a:fillRect/>
          </a:stretch>
        </p:blipFill>
        <p:spPr>
          <a:xfrm>
            <a:off x="154214" y="2403475"/>
            <a:ext cx="9118600" cy="4051300"/>
          </a:xfrm>
          <a:prstGeom prst="rect">
            <a:avLst/>
          </a:prstGeom>
        </p:spPr>
      </p:pic>
      <p:sp>
        <p:nvSpPr>
          <p:cNvPr id="6" name="Footer Placeholder 5">
            <a:extLst>
              <a:ext uri="{FF2B5EF4-FFF2-40B4-BE49-F238E27FC236}">
                <a16:creationId xmlns:a16="http://schemas.microsoft.com/office/drawing/2014/main" id="{F8C41162-71A6-CF44-8AE4-1384299DF059}"/>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65622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363B-4DEA-584A-8401-CE381A7BF9B8}"/>
              </a:ext>
            </a:extLst>
          </p:cNvPr>
          <p:cNvSpPr>
            <a:spLocks noGrp="1"/>
          </p:cNvSpPr>
          <p:nvPr>
            <p:ph type="title"/>
          </p:nvPr>
        </p:nvSpPr>
        <p:spPr/>
        <p:txBody>
          <a:bodyPr/>
          <a:lstStyle/>
          <a:p>
            <a:r>
              <a:rPr lang="en-US" dirty="0"/>
              <a:t>You can find the rest of the example</a:t>
            </a:r>
          </a:p>
        </p:txBody>
      </p:sp>
      <p:sp>
        <p:nvSpPr>
          <p:cNvPr id="3" name="Content Placeholder 2">
            <a:extLst>
              <a:ext uri="{FF2B5EF4-FFF2-40B4-BE49-F238E27FC236}">
                <a16:creationId xmlns:a16="http://schemas.microsoft.com/office/drawing/2014/main" id="{02255BC9-1762-744C-AC1E-56B6FAAF6424}"/>
              </a:ext>
            </a:extLst>
          </p:cNvPr>
          <p:cNvSpPr>
            <a:spLocks noGrp="1"/>
          </p:cNvSpPr>
          <p:nvPr>
            <p:ph idx="1"/>
          </p:nvPr>
        </p:nvSpPr>
        <p:spPr/>
        <p:txBody>
          <a:bodyPr/>
          <a:lstStyle/>
          <a:p>
            <a:r>
              <a:rPr lang="en-US" dirty="0">
                <a:hlinkClick r:id="rId2"/>
              </a:rPr>
              <a:t>https://towardsdatascience.com/machine-learning-word-embedding-sentiment-classification-using-keras-b83c28087456</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6C8CAE0E-4FD2-4041-815E-38E09F0A796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0EA1DE03-CDB8-F348-A2CD-E2278C25B959}"/>
              </a:ext>
            </a:extLst>
          </p:cNvPr>
          <p:cNvSpPr>
            <a:spLocks noGrp="1"/>
          </p:cNvSpPr>
          <p:nvPr>
            <p:ph type="sldNum" sz="quarter" idx="12"/>
          </p:nvPr>
        </p:nvSpPr>
        <p:spPr/>
        <p:txBody>
          <a:bodyPr/>
          <a:lstStyle/>
          <a:p>
            <a:pPr>
              <a:defRPr/>
            </a:pPr>
            <a:fld id="{5D7239ED-A247-3F49-9595-68E607AFDC4C}" type="slidenum">
              <a:rPr lang="en-US" smtClean="0"/>
              <a:pPr>
                <a:defRPr/>
              </a:pPr>
              <a:t>8</a:t>
            </a:fld>
            <a:endParaRPr lang="en-US" dirty="0"/>
          </a:p>
        </p:txBody>
      </p:sp>
      <p:pic>
        <p:nvPicPr>
          <p:cNvPr id="6" name="Picture 5">
            <a:extLst>
              <a:ext uri="{FF2B5EF4-FFF2-40B4-BE49-F238E27FC236}">
                <a16:creationId xmlns:a16="http://schemas.microsoft.com/office/drawing/2014/main" id="{9914A5C8-570B-6441-A961-944374BE304C}"/>
              </a:ext>
            </a:extLst>
          </p:cNvPr>
          <p:cNvPicPr>
            <a:picLocks noChangeAspect="1"/>
          </p:cNvPicPr>
          <p:nvPr/>
        </p:nvPicPr>
        <p:blipFill>
          <a:blip r:embed="rId3"/>
          <a:stretch>
            <a:fillRect/>
          </a:stretch>
        </p:blipFill>
        <p:spPr>
          <a:xfrm>
            <a:off x="402981" y="2449146"/>
            <a:ext cx="8877300" cy="2311400"/>
          </a:xfrm>
          <a:prstGeom prst="rect">
            <a:avLst/>
          </a:prstGeom>
        </p:spPr>
      </p:pic>
      <p:sp>
        <p:nvSpPr>
          <p:cNvPr id="7" name="Footer Placeholder 6">
            <a:extLst>
              <a:ext uri="{FF2B5EF4-FFF2-40B4-BE49-F238E27FC236}">
                <a16:creationId xmlns:a16="http://schemas.microsoft.com/office/drawing/2014/main" id="{B8D51829-C149-364B-94F4-E9B45A48E3E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20517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1BC3-DBA4-144A-A3D1-C7D4452A1920}"/>
              </a:ext>
            </a:extLst>
          </p:cNvPr>
          <p:cNvSpPr>
            <a:spLocks noGrp="1"/>
          </p:cNvSpPr>
          <p:nvPr>
            <p:ph type="title"/>
          </p:nvPr>
        </p:nvSpPr>
        <p:spPr/>
        <p:txBody>
          <a:bodyPr/>
          <a:lstStyle/>
          <a:p>
            <a:r>
              <a:rPr lang="en-US" b="1" dirty="0"/>
              <a:t>Encoder-Decoder </a:t>
            </a:r>
          </a:p>
        </p:txBody>
      </p:sp>
      <p:sp>
        <p:nvSpPr>
          <p:cNvPr id="3" name="Content Placeholder 2">
            <a:extLst>
              <a:ext uri="{FF2B5EF4-FFF2-40B4-BE49-F238E27FC236}">
                <a16:creationId xmlns:a16="http://schemas.microsoft.com/office/drawing/2014/main" id="{D9C7FCB7-B14A-E640-81F3-F14A58A3831A}"/>
              </a:ext>
            </a:extLst>
          </p:cNvPr>
          <p:cNvSpPr>
            <a:spLocks noGrp="1"/>
          </p:cNvSpPr>
          <p:nvPr>
            <p:ph idx="1"/>
          </p:nvPr>
        </p:nvSpPr>
        <p:spPr/>
        <p:txBody>
          <a:bodyPr/>
          <a:lstStyle/>
          <a:p>
            <a:r>
              <a:rPr lang="en-US" dirty="0"/>
              <a:t>It was initially developed for </a:t>
            </a:r>
            <a:r>
              <a:rPr lang="en-US" dirty="0">
                <a:solidFill>
                  <a:srgbClr val="FF0000"/>
                </a:solidFill>
              </a:rPr>
              <a:t>machine translation</a:t>
            </a:r>
            <a:r>
              <a:rPr lang="en-US" dirty="0"/>
              <a:t> problems, although it has proven successful at related sequence-to-sequence prediction problems such as </a:t>
            </a:r>
            <a:r>
              <a:rPr lang="en-US" dirty="0">
                <a:solidFill>
                  <a:srgbClr val="FF0000"/>
                </a:solidFill>
              </a:rPr>
              <a:t>text summarization</a:t>
            </a:r>
            <a:r>
              <a:rPr lang="en-US" dirty="0"/>
              <a:t> and </a:t>
            </a:r>
            <a:r>
              <a:rPr lang="en-US" dirty="0">
                <a:solidFill>
                  <a:srgbClr val="FF0000"/>
                </a:solidFill>
              </a:rPr>
              <a:t>question answering</a:t>
            </a:r>
            <a:r>
              <a:rPr lang="en-US" dirty="0"/>
              <a:t>.</a:t>
            </a:r>
          </a:p>
          <a:p>
            <a:endParaRPr lang="en-US" dirty="0"/>
          </a:p>
          <a:p>
            <a:r>
              <a:rPr lang="en-US" dirty="0"/>
              <a:t>Following are some of the application of sequence to sequence models:</a:t>
            </a:r>
          </a:p>
          <a:p>
            <a:pPr lvl="1"/>
            <a:r>
              <a:rPr lang="en-US" dirty="0"/>
              <a:t>Chatbots</a:t>
            </a:r>
          </a:p>
          <a:p>
            <a:pPr lvl="1"/>
            <a:r>
              <a:rPr lang="en-US" dirty="0"/>
              <a:t>Machine Translation</a:t>
            </a:r>
          </a:p>
          <a:p>
            <a:pPr lvl="1"/>
            <a:r>
              <a:rPr lang="en-US" dirty="0"/>
              <a:t>Text summary</a:t>
            </a:r>
          </a:p>
          <a:p>
            <a:pPr lvl="1"/>
            <a:r>
              <a:rPr lang="en-US" dirty="0"/>
              <a:t>Image captioning</a:t>
            </a:r>
          </a:p>
          <a:p>
            <a:endParaRPr lang="en-US" dirty="0"/>
          </a:p>
        </p:txBody>
      </p:sp>
      <p:sp>
        <p:nvSpPr>
          <p:cNvPr id="4" name="Date Placeholder 3">
            <a:extLst>
              <a:ext uri="{FF2B5EF4-FFF2-40B4-BE49-F238E27FC236}">
                <a16:creationId xmlns:a16="http://schemas.microsoft.com/office/drawing/2014/main" id="{232431F7-2DFD-D843-B131-983B03C46564}"/>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8932A9D-945C-FE47-AAF2-460351FF59C8}"/>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2A77BA0-4819-284B-9E73-2E541F19A6A9}"/>
              </a:ext>
            </a:extLst>
          </p:cNvPr>
          <p:cNvSpPr>
            <a:spLocks noGrp="1"/>
          </p:cNvSpPr>
          <p:nvPr>
            <p:ph type="sldNum" sz="quarter" idx="12"/>
          </p:nvPr>
        </p:nvSpPr>
        <p:spPr/>
        <p:txBody>
          <a:bodyPr/>
          <a:lstStyle/>
          <a:p>
            <a:pPr>
              <a:defRPr/>
            </a:pPr>
            <a:fld id="{5D7239ED-A247-3F49-9595-68E607AFDC4C}" type="slidenum">
              <a:rPr lang="en-US" smtClean="0"/>
              <a:pPr>
                <a:defRPr/>
              </a:pPr>
              <a:t>9</a:t>
            </a:fld>
            <a:endParaRPr lang="en-US" dirty="0"/>
          </a:p>
        </p:txBody>
      </p:sp>
    </p:spTree>
    <p:extLst>
      <p:ext uri="{BB962C8B-B14F-4D97-AF65-F5344CB8AC3E}">
        <p14:creationId xmlns:p14="http://schemas.microsoft.com/office/powerpoint/2010/main" val="3567168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46758</TotalTime>
  <Words>5899</Words>
  <Application>Microsoft Macintosh PowerPoint</Application>
  <PresentationFormat>Widescreen</PresentationFormat>
  <Paragraphs>505</Paragraphs>
  <Slides>65</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Calibri</vt:lpstr>
      <vt:lpstr>Helvetica</vt:lpstr>
      <vt:lpstr>Helvetica Neue</vt:lpstr>
      <vt:lpstr>inherit</vt:lpstr>
      <vt:lpstr>medium-content-sans-serif-font</vt:lpstr>
      <vt:lpstr>medium-content-serif-font</vt:lpstr>
      <vt:lpstr>Montserrat</vt:lpstr>
      <vt:lpstr>Rockwell</vt:lpstr>
      <vt:lpstr>Rockwell Condensed</vt:lpstr>
      <vt:lpstr>Rockwell Extra Bold</vt:lpstr>
      <vt:lpstr>Times New Roman</vt:lpstr>
      <vt:lpstr>Wingdings</vt:lpstr>
      <vt:lpstr>Wood Type</vt:lpstr>
      <vt:lpstr>Transformers Ch 16</vt:lpstr>
      <vt:lpstr>NLP - Word embedding</vt:lpstr>
      <vt:lpstr>Word-Embedding</vt:lpstr>
      <vt:lpstr>Word embeddings</vt:lpstr>
      <vt:lpstr>The embedding layer</vt:lpstr>
      <vt:lpstr>Example: Sentiment analysis</vt:lpstr>
      <vt:lpstr>Continue</vt:lpstr>
      <vt:lpstr>You can find the rest of the example</vt:lpstr>
      <vt:lpstr>Encoder-Decoder </vt:lpstr>
      <vt:lpstr>An Encoder–Decoder Network for Neural Machine Translation</vt:lpstr>
      <vt:lpstr>Why not word to word?</vt:lpstr>
      <vt:lpstr>PowerPoint Presentation</vt:lpstr>
      <vt:lpstr>Encoder</vt:lpstr>
      <vt:lpstr>Encoder Example </vt:lpstr>
      <vt:lpstr>Encoder Vector</vt:lpstr>
      <vt:lpstr>Decoder</vt:lpstr>
      <vt:lpstr>PowerPoint Presentation</vt:lpstr>
      <vt:lpstr>PowerPoint Presentation</vt:lpstr>
      <vt:lpstr>PowerPoint Presentation</vt:lpstr>
      <vt:lpstr>PowerPoint Presentation</vt:lpstr>
      <vt:lpstr>The encoder-decoder recurrent neural network architecture is the core technology inside Google’s translate service.</vt:lpstr>
      <vt:lpstr>PowerPoint Presentation</vt:lpstr>
      <vt:lpstr>Bi-LSTM</vt:lpstr>
      <vt:lpstr>PowerPoint Presentation</vt:lpstr>
      <vt:lpstr>PowerPoint Presentation</vt:lpstr>
      <vt:lpstr>The idea behind Bidirectional Recurrent Neural Networks (RNNs)</vt:lpstr>
      <vt:lpstr>PowerPoint Presentation</vt:lpstr>
      <vt:lpstr>PowerPoint Presentation</vt:lpstr>
      <vt:lpstr>Attention</vt:lpstr>
      <vt:lpstr>PowerPoint Presentation</vt:lpstr>
      <vt:lpstr>PowerPoint Presentation</vt:lpstr>
      <vt:lpstr>PowerPoint Presentation</vt:lpstr>
      <vt:lpstr>PowerPoint Presentation</vt:lpstr>
      <vt:lpstr>PowerPoint Presentation</vt:lpstr>
      <vt:lpstr>Attention Mechanisms</vt:lpstr>
      <vt:lpstr>RNN with Attention</vt:lpstr>
      <vt:lpstr>The context vectors?!?</vt:lpstr>
      <vt:lpstr>Now what??</vt:lpstr>
      <vt:lpstr>Transformers</vt:lpstr>
      <vt:lpstr>PowerPoint Presentation</vt:lpstr>
      <vt:lpstr>PowerPoint Presentation</vt:lpstr>
      <vt:lpstr>Encoder</vt:lpstr>
      <vt:lpstr>Self-Attention Attention is All You Need paper</vt:lpstr>
      <vt:lpstr>Multi-HeadED attention</vt:lpstr>
      <vt:lpstr>PowerPoint Presentation</vt:lpstr>
      <vt:lpstr>We need to account for the order of the words in the input sequence.</vt:lpstr>
      <vt:lpstr>PowerPoint Presentation</vt:lpstr>
      <vt:lpstr>Transformer</vt:lpstr>
      <vt:lpstr>Welcome to NLP </vt:lpstr>
      <vt:lpstr>PowerPoint Presentation</vt:lpstr>
      <vt:lpstr>BERT</vt:lpstr>
      <vt:lpstr>Bert: Bidirectional and fin-tune</vt:lpstr>
      <vt:lpstr>What do we need to know about BERT?</vt:lpstr>
      <vt:lpstr>PowerPoint Presentation</vt:lpstr>
      <vt:lpstr>How BERT works?</vt:lpstr>
      <vt:lpstr>BERT’s Architecture</vt:lpstr>
      <vt:lpstr>Text Preprocessing</vt:lpstr>
      <vt:lpstr>PowerPoint Presentation</vt:lpstr>
      <vt:lpstr>BERT is pre-trained on two NLP tasks:          - Masked Language Modeling              - Next Sentence Prediction </vt:lpstr>
      <vt:lpstr>MLM        NSP</vt:lpstr>
      <vt:lpstr>How to use BERT (Fine-tuning)</vt:lpstr>
      <vt:lpstr>Installing BERT-As-Service</vt:lpstr>
      <vt:lpstr>Problem Statement: Classifying Hate Speech on Twitter</vt:lpstr>
      <vt:lpstr>What’s next?</vt:lpstr>
      <vt:lpstr>Which one to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455</cp:revision>
  <cp:lastPrinted>2018-10-22T23:32:33Z</cp:lastPrinted>
  <dcterms:created xsi:type="dcterms:W3CDTF">2018-09-24T08:53:56Z</dcterms:created>
  <dcterms:modified xsi:type="dcterms:W3CDTF">2022-01-06T00:02:30Z</dcterms:modified>
</cp:coreProperties>
</file>